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5" r:id="rId2"/>
    <p:sldId id="259" r:id="rId3"/>
    <p:sldId id="264" r:id="rId4"/>
    <p:sldId id="256" r:id="rId5"/>
    <p:sldId id="257" r:id="rId6"/>
    <p:sldId id="258" r:id="rId7"/>
    <p:sldId id="260" r:id="rId8"/>
    <p:sldId id="261" r:id="rId9"/>
    <p:sldId id="263" r:id="rId10"/>
    <p:sldId id="262"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CAC4BF-80DA-4DCA-B4AA-FB41AE185958}" type="datetimeFigureOut">
              <a:rPr lang="en-US" smtClean="0"/>
              <a:t>11/1/2014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F12D0-FF19-4795-9A18-7AFF46227C0A}" type="slidenum">
              <a:rPr lang="en-US" smtClean="0"/>
              <a:t>‹#›</a:t>
            </a:fld>
            <a:endParaRPr lang="en-US"/>
          </a:p>
        </p:txBody>
      </p:sp>
    </p:spTree>
    <p:extLst>
      <p:ext uri="{BB962C8B-B14F-4D97-AF65-F5344CB8AC3E}">
        <p14:creationId xmlns:p14="http://schemas.microsoft.com/office/powerpoint/2010/main" val="1605535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FF12D0-FF19-4795-9A18-7AFF46227C0A}" type="slidenum">
              <a:rPr lang="en-US" smtClean="0"/>
              <a:t>7</a:t>
            </a:fld>
            <a:endParaRPr lang="en-US"/>
          </a:p>
        </p:txBody>
      </p:sp>
    </p:spTree>
    <p:extLst>
      <p:ext uri="{BB962C8B-B14F-4D97-AF65-F5344CB8AC3E}">
        <p14:creationId xmlns:p14="http://schemas.microsoft.com/office/powerpoint/2010/main" val="170692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9AF531-0DFD-4A90-BD76-329798AB2772}" type="datetimeFigureOut">
              <a:rPr lang="en-US" smtClean="0"/>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3006181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9AF531-0DFD-4A90-BD76-329798AB2772}" type="datetimeFigureOut">
              <a:rPr lang="en-US" smtClean="0"/>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1298231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9AF531-0DFD-4A90-BD76-329798AB2772}" type="datetimeFigureOut">
              <a:rPr lang="en-US" smtClean="0"/>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4827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9AF531-0DFD-4A90-BD76-329798AB2772}" type="datetimeFigureOut">
              <a:rPr lang="en-US" smtClean="0"/>
              <a:t>11/1/2014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9713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9AF531-0DFD-4A90-BD76-329798AB2772}" type="datetimeFigureOut">
              <a:rPr lang="en-US" smtClean="0"/>
              <a:t>11/1/2014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31086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9AF531-0DFD-4A90-BD76-329798AB2772}" type="datetimeFigureOut">
              <a:rPr lang="en-US" smtClean="0"/>
              <a:t>11/1/2014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2097759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9AF531-0DFD-4A90-BD76-329798AB2772}" type="datetimeFigureOut">
              <a:rPr lang="en-US" smtClean="0"/>
              <a:t>11/1/2014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3358722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9AF531-0DFD-4A90-BD76-329798AB2772}" type="datetimeFigureOut">
              <a:rPr lang="en-US" smtClean="0"/>
              <a:t>11/1/2014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255188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9AF531-0DFD-4A90-BD76-329798AB2772}" type="datetimeFigureOut">
              <a:rPr lang="en-US" smtClean="0"/>
              <a:t>11/1/2014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1972137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9AF531-0DFD-4A90-BD76-329798AB2772}" type="datetimeFigureOut">
              <a:rPr lang="en-US" smtClean="0"/>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3515218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9AF531-0DFD-4A90-BD76-329798AB2772}" type="datetimeFigureOut">
              <a:rPr lang="en-US" smtClean="0"/>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D8F-A9E4-47B2-8911-10F2B1086CD0}" type="slidenum">
              <a:rPr lang="en-US" smtClean="0"/>
              <a:t>‹#›</a:t>
            </a:fld>
            <a:endParaRPr lang="en-US"/>
          </a:p>
        </p:txBody>
      </p:sp>
    </p:spTree>
    <p:extLst>
      <p:ext uri="{BB962C8B-B14F-4D97-AF65-F5344CB8AC3E}">
        <p14:creationId xmlns:p14="http://schemas.microsoft.com/office/powerpoint/2010/main" val="716654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9AF531-0DFD-4A90-BD76-329798AB2772}" type="datetimeFigureOut">
              <a:rPr lang="en-US" smtClean="0"/>
              <a:t>11/1/2014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2ED8F-A9E4-47B2-8911-10F2B1086CD0}" type="slidenum">
              <a:rPr lang="en-US" smtClean="0"/>
              <a:t>‹#›</a:t>
            </a:fld>
            <a:endParaRPr lang="en-US"/>
          </a:p>
        </p:txBody>
      </p:sp>
    </p:spTree>
    <p:extLst>
      <p:ext uri="{BB962C8B-B14F-4D97-AF65-F5344CB8AC3E}">
        <p14:creationId xmlns:p14="http://schemas.microsoft.com/office/powerpoint/2010/main" val="4039888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07605"/>
          </a:xfrm>
        </p:spPr>
        <p:txBody>
          <a:bodyPr>
            <a:normAutofit/>
          </a:bodyPr>
          <a:lstStyle/>
          <a:p>
            <a:r>
              <a:rPr lang="en-US" sz="2800" b="1" dirty="0" smtClean="0"/>
              <a:t>Drag-and-Drop</a:t>
            </a:r>
            <a:br>
              <a:rPr lang="en-US" sz="2800" b="1" dirty="0" smtClean="0"/>
            </a:br>
            <a:r>
              <a:rPr lang="en-US" sz="2800" b="1" dirty="0" smtClean="0"/>
              <a:t>By Michelle </a:t>
            </a:r>
            <a:endParaRPr lang="en-US" sz="2800" b="1" dirty="0"/>
          </a:p>
        </p:txBody>
      </p:sp>
      <p:sp>
        <p:nvSpPr>
          <p:cNvPr id="3" name="Subtitle 2"/>
          <p:cNvSpPr>
            <a:spLocks noGrp="1"/>
          </p:cNvSpPr>
          <p:nvPr>
            <p:ph type="subTitle" idx="1"/>
          </p:nvPr>
        </p:nvSpPr>
        <p:spPr>
          <a:xfrm>
            <a:off x="1331976" y="3959352"/>
            <a:ext cx="9144000" cy="1591056"/>
          </a:xfrm>
        </p:spPr>
        <p:txBody>
          <a:bodyPr>
            <a:normAutofit/>
          </a:bodyPr>
          <a:lstStyle/>
          <a:p>
            <a:pPr algn="l"/>
            <a:r>
              <a:rPr lang="en-US" b="1" dirty="0" smtClean="0">
                <a:latin typeface="+mj-lt"/>
              </a:rPr>
              <a:t>What: </a:t>
            </a:r>
            <a:r>
              <a:rPr lang="en-US" dirty="0" smtClean="0">
                <a:latin typeface="+mj-lt"/>
              </a:rPr>
              <a:t>I’ve created a webpage with a sentence completion activity using drag-and-drop. My webpage has two possible answers that can </a:t>
            </a:r>
            <a:r>
              <a:rPr lang="en-US" dirty="0" smtClean="0">
                <a:latin typeface="+mj-lt"/>
              </a:rPr>
              <a:t>be dragged </a:t>
            </a:r>
            <a:r>
              <a:rPr lang="en-US" dirty="0" smtClean="0">
                <a:latin typeface="+mj-lt"/>
              </a:rPr>
              <a:t>down to a blank space that is primed to receive them. </a:t>
            </a:r>
          </a:p>
          <a:p>
            <a:endParaRPr lang="en-US" dirty="0" smtClean="0">
              <a:latin typeface="+mj-lt"/>
            </a:endParaRPr>
          </a:p>
        </p:txBody>
      </p:sp>
    </p:spTree>
    <p:extLst>
      <p:ext uri="{BB962C8B-B14F-4D97-AF65-F5344CB8AC3E}">
        <p14:creationId xmlns:p14="http://schemas.microsoft.com/office/powerpoint/2010/main" val="1180294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5176"/>
            <a:ext cx="10515600" cy="1892808"/>
          </a:xfrm>
        </p:spPr>
        <p:txBody>
          <a:bodyPr>
            <a:normAutofit/>
          </a:bodyPr>
          <a:lstStyle/>
          <a:p>
            <a:pPr algn="ctr"/>
            <a:r>
              <a:rPr lang="en-US" sz="3100" b="1" dirty="0" smtClean="0"/>
              <a:t>Drag-and-Drop</a:t>
            </a:r>
            <a:br>
              <a:rPr lang="en-US" sz="3100" b="1" dirty="0" smtClean="0"/>
            </a:br>
            <a:r>
              <a:rPr lang="en-US" sz="2200" b="1" dirty="0" smtClean="0"/>
              <a:t>To do: a very brief outline</a:t>
            </a:r>
            <a:r>
              <a:rPr lang="en-US" b="1" dirty="0" smtClean="0"/>
              <a:t/>
            </a:r>
            <a:br>
              <a:rPr lang="en-US" b="1" dirty="0" smtClean="0"/>
            </a:br>
            <a:r>
              <a:rPr lang="en-US" b="1" dirty="0" smtClean="0"/>
              <a:t> </a:t>
            </a:r>
            <a:endParaRPr lang="en-US" b="1" dirty="0"/>
          </a:p>
        </p:txBody>
      </p:sp>
      <p:sp>
        <p:nvSpPr>
          <p:cNvPr id="3" name="Content Placeholder 2"/>
          <p:cNvSpPr>
            <a:spLocks noGrp="1"/>
          </p:cNvSpPr>
          <p:nvPr>
            <p:ph sz="half" idx="1"/>
          </p:nvPr>
        </p:nvSpPr>
        <p:spPr>
          <a:xfrm>
            <a:off x="118872" y="1362456"/>
            <a:ext cx="1911096" cy="4814507"/>
          </a:xfrm>
        </p:spPr>
        <p:txBody>
          <a:bodyPr>
            <a:normAutofit/>
          </a:bodyPr>
          <a:lstStyle/>
          <a:p>
            <a:endParaRPr lang="en-US" dirty="0" smtClean="0"/>
          </a:p>
          <a:p>
            <a:r>
              <a:rPr lang="en-US" sz="2200" dirty="0" smtClean="0"/>
              <a:t>CSS</a:t>
            </a:r>
          </a:p>
          <a:p>
            <a:endParaRPr lang="en-US" sz="2200" dirty="0"/>
          </a:p>
          <a:p>
            <a:endParaRPr lang="en-US" sz="2200" dirty="0" smtClean="0"/>
          </a:p>
          <a:p>
            <a:r>
              <a:rPr lang="en-US" sz="2200" dirty="0" smtClean="0"/>
              <a:t>HTML</a:t>
            </a:r>
          </a:p>
          <a:p>
            <a:pPr marL="0" indent="0">
              <a:buNone/>
            </a:pPr>
            <a:endParaRPr lang="en-US" sz="2200" dirty="0" smtClean="0"/>
          </a:p>
          <a:p>
            <a:pPr marL="0" indent="0">
              <a:buNone/>
            </a:pPr>
            <a:endParaRPr lang="en-US" sz="2200" dirty="0" smtClean="0"/>
          </a:p>
          <a:p>
            <a:pPr marL="0" indent="0">
              <a:buNone/>
            </a:pPr>
            <a:endParaRPr lang="en-US" sz="2200" dirty="0"/>
          </a:p>
          <a:p>
            <a:r>
              <a:rPr lang="en-US" sz="2200" dirty="0" smtClean="0"/>
              <a:t>JavaScript</a:t>
            </a:r>
            <a:endParaRPr lang="en-US" sz="2200" dirty="0"/>
          </a:p>
        </p:txBody>
      </p:sp>
      <p:sp>
        <p:nvSpPr>
          <p:cNvPr id="4" name="Content Placeholder 3"/>
          <p:cNvSpPr>
            <a:spLocks noGrp="1"/>
          </p:cNvSpPr>
          <p:nvPr>
            <p:ph sz="half" idx="2"/>
          </p:nvPr>
        </p:nvSpPr>
        <p:spPr>
          <a:xfrm>
            <a:off x="2267712" y="1362456"/>
            <a:ext cx="9204960" cy="5312664"/>
          </a:xfrm>
        </p:spPr>
        <p:txBody>
          <a:bodyPr>
            <a:normAutofit/>
          </a:bodyPr>
          <a:lstStyle/>
          <a:p>
            <a:pPr marL="0" lvl="0" indent="0" algn="ctr">
              <a:buNone/>
            </a:pPr>
            <a:endParaRPr lang="en-US" sz="3000" b="1" dirty="0" smtClean="0"/>
          </a:p>
          <a:p>
            <a:pPr marL="342900" lvl="0" indent="-342900">
              <a:buFont typeface="+mj-lt"/>
              <a:buAutoNum type="alphaLcPeriod"/>
            </a:pPr>
            <a:r>
              <a:rPr lang="en-US" sz="1600" dirty="0" smtClean="0"/>
              <a:t>Make </a:t>
            </a:r>
            <a:r>
              <a:rPr lang="en-US" sz="1600" dirty="0"/>
              <a:t>IDs that can be used to create </a:t>
            </a:r>
            <a:r>
              <a:rPr lang="en-US" sz="1600" i="1" dirty="0" err="1"/>
              <a:t>divs</a:t>
            </a:r>
            <a:r>
              <a:rPr lang="en-US" sz="1600" dirty="0" err="1"/>
              <a:t>.</a:t>
            </a:r>
            <a:r>
              <a:rPr lang="en-US" sz="1600" dirty="0"/>
              <a:t> </a:t>
            </a:r>
          </a:p>
          <a:p>
            <a:pPr marL="342900" lvl="0" indent="-342900">
              <a:buFont typeface="+mj-lt"/>
              <a:buAutoNum type="alphaLcPeriod"/>
            </a:pPr>
            <a:endParaRPr lang="en-US" sz="1600" dirty="0"/>
          </a:p>
          <a:p>
            <a:pPr marL="342900" lvl="0" indent="-342900">
              <a:buFont typeface="+mj-lt"/>
              <a:buAutoNum type="alphaLcPeriod"/>
            </a:pPr>
            <a:endParaRPr lang="en-US" sz="1600" dirty="0"/>
          </a:p>
          <a:p>
            <a:pPr marL="0" lvl="0" indent="0">
              <a:buNone/>
            </a:pPr>
            <a:endParaRPr lang="en-US" sz="1600" dirty="0"/>
          </a:p>
          <a:p>
            <a:pPr marL="342900" lvl="0" indent="-342900">
              <a:buFont typeface="+mj-lt"/>
              <a:buAutoNum type="alphaLcPeriod"/>
            </a:pPr>
            <a:r>
              <a:rPr lang="en-US" sz="1600" dirty="0"/>
              <a:t>Make a destination </a:t>
            </a:r>
            <a:r>
              <a:rPr lang="en-US" sz="1600" i="1" dirty="0"/>
              <a:t>div</a:t>
            </a:r>
            <a:r>
              <a:rPr lang="en-US" sz="1600" dirty="0"/>
              <a:t>. Give it event handlers linked to functions that will allow a drop. </a:t>
            </a:r>
          </a:p>
          <a:p>
            <a:pPr marL="342900" lvl="0" indent="-342900">
              <a:buFont typeface="+mj-lt"/>
              <a:buAutoNum type="alphaLcPeriod"/>
            </a:pPr>
            <a:r>
              <a:rPr lang="en-US" sz="1600" dirty="0"/>
              <a:t> Make answer </a:t>
            </a:r>
            <a:r>
              <a:rPr lang="en-US" sz="1600" i="1" dirty="0" err="1"/>
              <a:t>divs</a:t>
            </a:r>
            <a:r>
              <a:rPr lang="en-US" sz="1600" dirty="0" err="1"/>
              <a:t>.</a:t>
            </a:r>
            <a:r>
              <a:rPr lang="en-US" sz="1600" dirty="0"/>
              <a:t> Make them </a:t>
            </a:r>
            <a:r>
              <a:rPr lang="en-US" sz="1600" dirty="0" err="1"/>
              <a:t>draggable</a:t>
            </a:r>
            <a:r>
              <a:rPr lang="en-US" sz="1600" dirty="0"/>
              <a:t>, then give each one an event handler and a function for doing the drag. </a:t>
            </a:r>
            <a:endParaRPr lang="en-US" sz="1600" dirty="0" smtClean="0"/>
          </a:p>
          <a:p>
            <a:pPr marL="342900" lvl="0" indent="-342900">
              <a:buFont typeface="+mj-lt"/>
              <a:buAutoNum type="alphaLcPeriod"/>
            </a:pPr>
            <a:endParaRPr lang="en-US" sz="1600" dirty="0"/>
          </a:p>
          <a:p>
            <a:pPr marL="342900" lvl="0" indent="-342900">
              <a:buFont typeface="+mj-lt"/>
              <a:buAutoNum type="alphaLcPeriod"/>
            </a:pPr>
            <a:endParaRPr lang="en-US" sz="1600" dirty="0" smtClean="0"/>
          </a:p>
          <a:p>
            <a:pPr marL="342900" lvl="0" indent="-342900">
              <a:buFont typeface="+mj-lt"/>
              <a:buAutoNum type="alphaLcPeriod"/>
            </a:pPr>
            <a:r>
              <a:rPr lang="en-US" sz="1600" dirty="0" smtClean="0"/>
              <a:t>Make </a:t>
            </a:r>
            <a:r>
              <a:rPr lang="en-US" sz="1600" dirty="0"/>
              <a:t>a function that will let the user pick up an element (here, the user will pick up an answer</a:t>
            </a:r>
            <a:r>
              <a:rPr lang="en-US" sz="1600" i="1" dirty="0"/>
              <a:t> div</a:t>
            </a:r>
            <a:r>
              <a:rPr lang="en-US" sz="1600" dirty="0"/>
              <a:t>). </a:t>
            </a:r>
          </a:p>
          <a:p>
            <a:pPr marL="342900" lvl="0" indent="-342900">
              <a:buFont typeface="+mj-lt"/>
              <a:buAutoNum type="alphaLcPeriod"/>
            </a:pPr>
            <a:r>
              <a:rPr lang="en-US" sz="1600" dirty="0"/>
              <a:t>Make a function that will allow the element to cross into the destination </a:t>
            </a:r>
            <a:r>
              <a:rPr lang="en-US" sz="1600" i="1" dirty="0" err="1"/>
              <a:t>div</a:t>
            </a:r>
            <a:r>
              <a:rPr lang="en-US" sz="1600" dirty="0" err="1"/>
              <a:t>’s</a:t>
            </a:r>
            <a:r>
              <a:rPr lang="en-US" sz="1600" dirty="0"/>
              <a:t> territory without activating default settings that will prevent the drop (here, the destination is a blank space/box). </a:t>
            </a:r>
          </a:p>
          <a:p>
            <a:pPr marL="342900" lvl="0" indent="-342900">
              <a:buFont typeface="+mj-lt"/>
              <a:buAutoNum type="alphaLcPeriod"/>
            </a:pPr>
            <a:r>
              <a:rPr lang="en-US" sz="1600" dirty="0"/>
              <a:t>Make a function that will allow the user to drop the answer</a:t>
            </a:r>
            <a:r>
              <a:rPr lang="en-US" sz="1600" i="1" dirty="0"/>
              <a:t> div</a:t>
            </a:r>
            <a:r>
              <a:rPr lang="en-US" sz="1600" dirty="0"/>
              <a:t> onto the destination </a:t>
            </a:r>
            <a:r>
              <a:rPr lang="en-US" sz="1600" i="1" dirty="0"/>
              <a:t>div</a:t>
            </a:r>
            <a:r>
              <a:rPr lang="en-US" sz="1600" dirty="0"/>
              <a:t>. </a:t>
            </a:r>
            <a:endParaRPr lang="en-US" sz="1600" dirty="0" smtClean="0"/>
          </a:p>
          <a:p>
            <a:pPr marL="342900" indent="-342900">
              <a:buFont typeface="+mj-lt"/>
              <a:buAutoNum type="alphaLcPeriod"/>
            </a:pPr>
            <a:endParaRPr lang="en-US" sz="1600" dirty="0" smtClean="0"/>
          </a:p>
          <a:p>
            <a:pPr marL="0" indent="0">
              <a:buNone/>
            </a:pPr>
            <a:endParaRPr lang="en-US" sz="1600" dirty="0" smtClean="0"/>
          </a:p>
          <a:p>
            <a:pPr marL="342900" lvl="0" indent="-342900">
              <a:buFont typeface="+mj-lt"/>
              <a:buAutoNum type="alphaLcPeriod"/>
            </a:pPr>
            <a:endParaRPr lang="en-US" sz="1600" dirty="0" smtClean="0"/>
          </a:p>
          <a:p>
            <a:pPr marL="342900" lvl="0" indent="-342900">
              <a:buFont typeface="+mj-lt"/>
              <a:buAutoNum type="alphaLcPeriod"/>
            </a:pPr>
            <a:endParaRPr lang="en-US" sz="1600" dirty="0"/>
          </a:p>
          <a:p>
            <a:pPr marL="0" indent="0">
              <a:buNone/>
            </a:pPr>
            <a:endParaRPr lang="en-US" dirty="0"/>
          </a:p>
        </p:txBody>
      </p:sp>
    </p:spTree>
    <p:extLst>
      <p:ext uri="{BB962C8B-B14F-4D97-AF65-F5344CB8AC3E}">
        <p14:creationId xmlns:p14="http://schemas.microsoft.com/office/powerpoint/2010/main" val="260914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 y="128016"/>
            <a:ext cx="12127992" cy="1077218"/>
          </a:xfrm>
          <a:prstGeom prst="rect">
            <a:avLst/>
          </a:prstGeom>
          <a:noFill/>
        </p:spPr>
        <p:txBody>
          <a:bodyPr wrap="square" rtlCol="0">
            <a:spAutoFit/>
          </a:bodyPr>
          <a:lstStyle/>
          <a:p>
            <a:pPr algn="ctr"/>
            <a:r>
              <a:rPr lang="en-US" b="1" dirty="0" smtClean="0">
                <a:latin typeface="+mj-lt"/>
              </a:rPr>
              <a:t>The Important Code </a:t>
            </a:r>
          </a:p>
          <a:p>
            <a:endParaRPr lang="en-US" dirty="0"/>
          </a:p>
          <a:p>
            <a:r>
              <a:rPr lang="en-US" sz="1400" b="1" dirty="0"/>
              <a:t>CSS</a:t>
            </a:r>
          </a:p>
          <a:p>
            <a:pPr lvl="0"/>
            <a:r>
              <a:rPr lang="en-US" sz="1400" dirty="0" smtClean="0"/>
              <a:t>a. The </a:t>
            </a:r>
            <a:r>
              <a:rPr lang="en-US" sz="1400" dirty="0" err="1" smtClean="0"/>
              <a:t>divs</a:t>
            </a:r>
            <a:r>
              <a:rPr lang="en-US" sz="1400" dirty="0" smtClean="0"/>
              <a:t> will become boxes. </a:t>
            </a:r>
            <a:endParaRPr lang="en-US" dirty="0"/>
          </a:p>
        </p:txBody>
      </p:sp>
      <p:sp>
        <p:nvSpPr>
          <p:cNvPr id="12" name="Rectangle 11"/>
          <p:cNvSpPr/>
          <p:nvPr/>
        </p:nvSpPr>
        <p:spPr>
          <a:xfrm>
            <a:off x="64008" y="2171639"/>
            <a:ext cx="6096000" cy="1680588"/>
          </a:xfrm>
          <a:prstGeom prst="rect">
            <a:avLst/>
          </a:prstGeom>
        </p:spPr>
        <p:txBody>
          <a:bodyPr>
            <a:spAutoFit/>
          </a:bodyPr>
          <a:lstStyle/>
          <a:p>
            <a:pPr>
              <a:lnSpc>
                <a:spcPct val="107000"/>
              </a:lnSpc>
              <a:spcAft>
                <a:spcPts val="800"/>
              </a:spcAft>
            </a:pPr>
            <a:endParaRPr lang="en-US" sz="1400" dirty="0" smtClean="0">
              <a:ea typeface="Calibri" panose="020F0502020204030204" pitchFamily="34" charset="0"/>
              <a:cs typeface="Times New Roman" panose="02020603050405020304" pitchFamily="18" charset="0"/>
            </a:endParaRPr>
          </a:p>
          <a:p>
            <a:pPr>
              <a:lnSpc>
                <a:spcPct val="107000"/>
              </a:lnSpc>
              <a:spcAft>
                <a:spcPts val="800"/>
              </a:spcAft>
            </a:pPr>
            <a:r>
              <a:rPr lang="en-US" sz="1400" b="1" dirty="0" smtClean="0">
                <a:ea typeface="Calibri" panose="020F0502020204030204" pitchFamily="34" charset="0"/>
                <a:cs typeface="Times New Roman" panose="02020603050405020304" pitchFamily="18" charset="0"/>
              </a:rPr>
              <a:t>HTML</a:t>
            </a:r>
            <a:endParaRPr lang="en-US" sz="1400" b="1"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400" dirty="0" smtClean="0">
                <a:ea typeface="Calibri" panose="020F0502020204030204" pitchFamily="34" charset="0"/>
                <a:cs typeface="Times New Roman" panose="02020603050405020304" pitchFamily="18" charset="0"/>
              </a:rPr>
              <a:t>b. The destination div needs handlers and functions.</a:t>
            </a:r>
          </a:p>
          <a:p>
            <a:pPr marR="0" lvl="0">
              <a:lnSpc>
                <a:spcPct val="107000"/>
              </a:lnSpc>
              <a:spcBef>
                <a:spcPts val="0"/>
              </a:spcBef>
              <a:spcAft>
                <a:spcPts val="0"/>
              </a:spcAft>
            </a:pPr>
            <a:r>
              <a:rPr lang="en-US" sz="1400" dirty="0" smtClean="0">
                <a:ea typeface="Calibri" panose="020F0502020204030204" pitchFamily="34" charset="0"/>
                <a:cs typeface="Times New Roman" panose="02020603050405020304" pitchFamily="18" charset="0"/>
              </a:rPr>
              <a:t> </a:t>
            </a:r>
            <a:endParaRPr lang="en-US" sz="140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400" dirty="0" smtClean="0">
                <a:ea typeface="Calibri" panose="020F0502020204030204" pitchFamily="34" charset="0"/>
                <a:cs typeface="Times New Roman" panose="02020603050405020304" pitchFamily="18" charset="0"/>
              </a:rPr>
              <a:t>c. The answer </a:t>
            </a:r>
            <a:r>
              <a:rPr lang="en-US" sz="1400" dirty="0" err="1" smtClean="0">
                <a:ea typeface="Calibri" panose="020F0502020204030204" pitchFamily="34" charset="0"/>
                <a:cs typeface="Times New Roman" panose="02020603050405020304" pitchFamily="18" charset="0"/>
              </a:rPr>
              <a:t>divs</a:t>
            </a:r>
            <a:r>
              <a:rPr lang="en-US" sz="1400" dirty="0" smtClean="0">
                <a:ea typeface="Calibri" panose="020F0502020204030204" pitchFamily="34" charset="0"/>
                <a:cs typeface="Times New Roman" panose="02020603050405020304" pitchFamily="18" charset="0"/>
              </a:rPr>
              <a:t> need to be </a:t>
            </a:r>
            <a:r>
              <a:rPr lang="en-US" sz="1400" dirty="0" err="1" smtClean="0">
                <a:ea typeface="Calibri" panose="020F0502020204030204" pitchFamily="34" charset="0"/>
                <a:cs typeface="Times New Roman" panose="02020603050405020304" pitchFamily="18" charset="0"/>
              </a:rPr>
              <a:t>draggable</a:t>
            </a:r>
            <a:r>
              <a:rPr lang="en-US" sz="1400" dirty="0" smtClean="0">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r>
              <a:rPr lang="en-US" sz="1400" dirty="0">
                <a:ea typeface="Calibri" panose="020F0502020204030204" pitchFamily="34" charset="0"/>
                <a:cs typeface="Times New Roman" panose="02020603050405020304" pitchFamily="18" charset="0"/>
              </a:rPr>
              <a:t> </a:t>
            </a:r>
            <a:r>
              <a:rPr lang="en-US" sz="1400" dirty="0" smtClean="0">
                <a:ea typeface="Calibri" panose="020F0502020204030204" pitchFamily="34" charset="0"/>
                <a:cs typeface="Times New Roman" panose="02020603050405020304" pitchFamily="18" charset="0"/>
              </a:rPr>
              <a:t>   They also need a handler and function.  </a:t>
            </a:r>
            <a:endParaRPr lang="en-US" sz="1400" dirty="0">
              <a:ea typeface="Calibri" panose="020F0502020204030204" pitchFamily="34" charset="0"/>
              <a:cs typeface="Times New Roman" panose="02020603050405020304" pitchFamily="18"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967939512"/>
              </p:ext>
            </p:extLst>
          </p:nvPr>
        </p:nvGraphicFramePr>
        <p:xfrm>
          <a:off x="6160008" y="2860072"/>
          <a:ext cx="5724017" cy="1157923"/>
        </p:xfrm>
        <a:graphic>
          <a:graphicData uri="http://schemas.openxmlformats.org/drawingml/2006/table">
            <a:tbl>
              <a:tblPr firstRow="1" firstCol="1" bandRow="1"/>
              <a:tblGrid>
                <a:gridCol w="5724017"/>
              </a:tblGrid>
              <a:tr h="0">
                <a:tc>
                  <a:txBody>
                    <a:bodyPr/>
                    <a:lstStyle/>
                    <a:p>
                      <a:pPr marL="457200" marR="0">
                        <a:lnSpc>
                          <a:spcPct val="107000"/>
                        </a:lnSpc>
                        <a:spcBef>
                          <a:spcPts val="0"/>
                        </a:spcBef>
                        <a:spcAft>
                          <a:spcPts val="0"/>
                        </a:spcAft>
                      </a:pPr>
                      <a:endParaRPr lang="en-US" sz="12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dirty="0">
                          <a:solidFill>
                            <a:srgbClr val="2E75B6"/>
                          </a:solidFill>
                          <a:effectLst/>
                          <a:latin typeface="Arial" panose="020B0604020202020204" pitchFamily="34" charset="0"/>
                          <a:ea typeface="Calibri" panose="020F0502020204030204" pitchFamily="34" charset="0"/>
                          <a:cs typeface="Arial" panose="020B0604020202020204" pitchFamily="34" charset="0"/>
                        </a:rPr>
                        <a:t> </a:t>
                      </a:r>
                      <a:r>
                        <a:rPr lang="en-US" sz="11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rPr>
                        <a:t>&lt;div id="blank" </a:t>
                      </a:r>
                      <a:r>
                        <a:rPr lang="en-US" sz="1100" dirty="0" err="1" smtClean="0">
                          <a:solidFill>
                            <a:srgbClr val="2E75B6"/>
                          </a:solidFill>
                          <a:effectLst/>
                          <a:latin typeface="Arial" panose="020B0604020202020204" pitchFamily="34" charset="0"/>
                          <a:ea typeface="Calibri" panose="020F0502020204030204" pitchFamily="34" charset="0"/>
                          <a:cs typeface="Arial" panose="020B0604020202020204" pitchFamily="34" charset="0"/>
                        </a:rPr>
                        <a:t>ondrop</a:t>
                      </a:r>
                      <a:r>
                        <a:rPr lang="en-US" sz="11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rPr>
                        <a:t>="drop(event)" </a:t>
                      </a:r>
                      <a:r>
                        <a:rPr lang="en-US" sz="1100" dirty="0" err="1" smtClean="0">
                          <a:solidFill>
                            <a:srgbClr val="2E75B6"/>
                          </a:solidFill>
                          <a:effectLst/>
                          <a:latin typeface="Arial" panose="020B0604020202020204" pitchFamily="34" charset="0"/>
                          <a:ea typeface="Calibri" panose="020F0502020204030204" pitchFamily="34" charset="0"/>
                          <a:cs typeface="Arial" panose="020B0604020202020204" pitchFamily="34" charset="0"/>
                        </a:rPr>
                        <a:t>ondragover</a:t>
                      </a:r>
                      <a:r>
                        <a:rPr lang="en-US" sz="11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rPr>
                        <a:t>="</a:t>
                      </a:r>
                      <a:r>
                        <a:rPr lang="en-US" sz="1100" dirty="0" err="1" smtClean="0">
                          <a:solidFill>
                            <a:srgbClr val="2E75B6"/>
                          </a:solidFill>
                          <a:effectLst/>
                          <a:latin typeface="Arial" panose="020B0604020202020204" pitchFamily="34" charset="0"/>
                          <a:ea typeface="Calibri" panose="020F0502020204030204" pitchFamily="34" charset="0"/>
                          <a:cs typeface="Arial" panose="020B0604020202020204" pitchFamily="34" charset="0"/>
                        </a:rPr>
                        <a:t>allowCrossOver</a:t>
                      </a:r>
                      <a:r>
                        <a:rPr lang="en-US" sz="11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rPr>
                        <a:t>(event)"&gt;</a:t>
                      </a:r>
                      <a:endParaRPr lang="en-US" sz="1050" dirty="0" smtClean="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endParaRPr lang="en-US" sz="12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smtClean="0">
                          <a:solidFill>
                            <a:srgbClr val="2E75B6"/>
                          </a:solidFill>
                          <a:effectLst/>
                          <a:latin typeface="Arial" panose="020B0604020202020204" pitchFamily="34" charset="0"/>
                          <a:ea typeface="Calibri" panose="020F0502020204030204" pitchFamily="34" charset="0"/>
                          <a:cs typeface="Arial" panose="020B0604020202020204" pitchFamily="34" charset="0"/>
                        </a:rPr>
                        <a:t>&lt;</a:t>
                      </a:r>
                      <a:r>
                        <a:rPr lang="en-US" sz="1200" dirty="0">
                          <a:solidFill>
                            <a:srgbClr val="2E75B6"/>
                          </a:solidFill>
                          <a:effectLst/>
                          <a:latin typeface="Arial" panose="020B0604020202020204" pitchFamily="34" charset="0"/>
                          <a:ea typeface="Calibri" panose="020F0502020204030204" pitchFamily="34" charset="0"/>
                          <a:cs typeface="Arial" panose="020B0604020202020204" pitchFamily="34" charset="0"/>
                        </a:rPr>
                        <a:t>div id="answer1" </a:t>
                      </a:r>
                      <a:r>
                        <a:rPr lang="en-US" sz="1200" dirty="0" err="1">
                          <a:solidFill>
                            <a:srgbClr val="2E75B6"/>
                          </a:solidFill>
                          <a:effectLst/>
                          <a:latin typeface="Arial" panose="020B0604020202020204" pitchFamily="34" charset="0"/>
                          <a:ea typeface="Calibri" panose="020F0502020204030204" pitchFamily="34" charset="0"/>
                          <a:cs typeface="Arial" panose="020B0604020202020204" pitchFamily="34" charset="0"/>
                        </a:rPr>
                        <a:t>draggable</a:t>
                      </a:r>
                      <a:r>
                        <a:rPr lang="en-US" sz="1200" dirty="0">
                          <a:solidFill>
                            <a:srgbClr val="2E75B6"/>
                          </a:solidFill>
                          <a:effectLst/>
                          <a:latin typeface="Arial" panose="020B0604020202020204" pitchFamily="34" charset="0"/>
                          <a:ea typeface="Calibri" panose="020F0502020204030204" pitchFamily="34" charset="0"/>
                          <a:cs typeface="Arial" panose="020B0604020202020204" pitchFamily="34" charset="0"/>
                        </a:rPr>
                        <a:t>="true" </a:t>
                      </a:r>
                      <a:r>
                        <a:rPr lang="en-US" sz="1200" dirty="0" err="1">
                          <a:solidFill>
                            <a:srgbClr val="2E75B6"/>
                          </a:solidFill>
                          <a:effectLst/>
                          <a:latin typeface="Arial" panose="020B0604020202020204" pitchFamily="34" charset="0"/>
                          <a:ea typeface="Calibri" panose="020F0502020204030204" pitchFamily="34" charset="0"/>
                          <a:cs typeface="Arial" panose="020B0604020202020204" pitchFamily="34" charset="0"/>
                        </a:rPr>
                        <a:t>ondragstart</a:t>
                      </a:r>
                      <a:r>
                        <a:rPr lang="en-US" sz="1200" dirty="0">
                          <a:solidFill>
                            <a:srgbClr val="2E75B6"/>
                          </a:solidFill>
                          <a:effectLst/>
                          <a:latin typeface="Arial" panose="020B0604020202020204" pitchFamily="34" charset="0"/>
                          <a:ea typeface="Calibri" panose="020F0502020204030204" pitchFamily="34" charset="0"/>
                          <a:cs typeface="Arial" panose="020B0604020202020204" pitchFamily="34" charset="0"/>
                        </a:rPr>
                        <a:t>="drag(event)"&gt;</a:t>
                      </a:r>
                      <a:endParaRPr lang="en-US" sz="11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solidFill>
                            <a:srgbClr val="2E75B6"/>
                          </a:solidFill>
                          <a:effectLst/>
                          <a:latin typeface="Arial" panose="020B0604020202020204" pitchFamily="34" charset="0"/>
                          <a:ea typeface="Calibri" panose="020F0502020204030204" pitchFamily="34" charset="0"/>
                          <a:cs typeface="Arial" panose="020B0604020202020204" pitchFamily="34" charset="0"/>
                        </a:rPr>
                        <a:t> </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4" name="TextBox 13"/>
          <p:cNvSpPr txBox="1"/>
          <p:nvPr/>
        </p:nvSpPr>
        <p:spPr>
          <a:xfrm>
            <a:off x="64008" y="4453128"/>
            <a:ext cx="5879592" cy="1815882"/>
          </a:xfrm>
          <a:prstGeom prst="rect">
            <a:avLst/>
          </a:prstGeom>
          <a:noFill/>
        </p:spPr>
        <p:txBody>
          <a:bodyPr wrap="square" rtlCol="0">
            <a:spAutoFit/>
          </a:bodyPr>
          <a:lstStyle/>
          <a:p>
            <a:r>
              <a:rPr lang="en-US" sz="1400" b="1" dirty="0"/>
              <a:t>JavaScript</a:t>
            </a:r>
          </a:p>
          <a:p>
            <a:pPr lvl="0"/>
            <a:r>
              <a:rPr lang="en-US" sz="1400" dirty="0" smtClean="0"/>
              <a:t>d. drag() </a:t>
            </a:r>
            <a:r>
              <a:rPr lang="en-US" sz="1400" dirty="0"/>
              <a:t> </a:t>
            </a:r>
            <a:endParaRPr lang="en-US" sz="1400" dirty="0" smtClean="0"/>
          </a:p>
          <a:p>
            <a:pPr lvl="0"/>
            <a:endParaRPr lang="en-US" sz="1400" dirty="0" smtClean="0"/>
          </a:p>
          <a:p>
            <a:pPr lvl="0"/>
            <a:endParaRPr lang="en-US" sz="1400" dirty="0"/>
          </a:p>
          <a:p>
            <a:pPr lvl="0"/>
            <a:r>
              <a:rPr lang="en-US" sz="1400" dirty="0" smtClean="0"/>
              <a:t>e. </a:t>
            </a:r>
            <a:r>
              <a:rPr lang="en-US" sz="1400" dirty="0" err="1" smtClean="0"/>
              <a:t>allowCrossOver</a:t>
            </a:r>
            <a:r>
              <a:rPr lang="en-US" sz="1400" dirty="0" smtClean="0"/>
              <a:t>()</a:t>
            </a:r>
            <a:r>
              <a:rPr lang="en-US" sz="1400" dirty="0"/>
              <a:t> </a:t>
            </a:r>
            <a:endParaRPr lang="en-US" sz="1400" dirty="0" smtClean="0"/>
          </a:p>
          <a:p>
            <a:pPr lvl="0"/>
            <a:endParaRPr lang="en-US" sz="1400" dirty="0" smtClean="0"/>
          </a:p>
          <a:p>
            <a:pPr lvl="0"/>
            <a:endParaRPr lang="en-US" sz="1400" dirty="0"/>
          </a:p>
          <a:p>
            <a:pPr lvl="0"/>
            <a:r>
              <a:rPr lang="en-US" sz="1400" dirty="0" smtClean="0"/>
              <a:t>f. drop()</a:t>
            </a:r>
            <a:endParaRPr lang="en-US" sz="1400" dirty="0"/>
          </a:p>
        </p:txBody>
      </p:sp>
      <p:graphicFrame>
        <p:nvGraphicFramePr>
          <p:cNvPr id="15" name="Table 14"/>
          <p:cNvGraphicFramePr>
            <a:graphicFrameLocks noGrp="1"/>
          </p:cNvGraphicFramePr>
          <p:nvPr>
            <p:extLst>
              <p:ext uri="{D42A27DB-BD31-4B8C-83A1-F6EECF244321}">
                <p14:modId xmlns:p14="http://schemas.microsoft.com/office/powerpoint/2010/main" val="3155743129"/>
              </p:ext>
            </p:extLst>
          </p:nvPr>
        </p:nvGraphicFramePr>
        <p:xfrm>
          <a:off x="6160008" y="4553712"/>
          <a:ext cx="5760593" cy="2152777"/>
        </p:xfrm>
        <a:graphic>
          <a:graphicData uri="http://schemas.openxmlformats.org/drawingml/2006/table">
            <a:tbl>
              <a:tblPr firstRow="1" firstCol="1" bandRow="1"/>
              <a:tblGrid>
                <a:gridCol w="5760593"/>
              </a:tblGrid>
              <a:tr h="0">
                <a:tc>
                  <a:txBody>
                    <a:bodyPr/>
                    <a:lstStyle/>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function drag(</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//W3S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abstractBundle.dataTransfer.setData</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Text",abstractBundle.target.id</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457200" marR="0">
                        <a:lnSpc>
                          <a:spcPct val="107000"/>
                        </a:lnSpc>
                        <a:spcBef>
                          <a:spcPts val="0"/>
                        </a:spcBef>
                        <a:spcAft>
                          <a:spcPts val="0"/>
                        </a:spcAft>
                      </a:pPr>
                      <a:r>
                        <a:rPr lang="en-US" sz="120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function allowCrossOver(abstractBundle)		//W3S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{abstractBundle.preventDefault();}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function drop(</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//W3S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abstractBundle.preventDefault</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var</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data=</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abstractBundle.dataTransfer.getData</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("Text");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abstractBundle.target.appendChild</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document.getElementById</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(data));}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3784362504"/>
              </p:ext>
            </p:extLst>
          </p:nvPr>
        </p:nvGraphicFramePr>
        <p:xfrm>
          <a:off x="6160008" y="626081"/>
          <a:ext cx="5782056" cy="2152777"/>
        </p:xfrm>
        <a:graphic>
          <a:graphicData uri="http://schemas.openxmlformats.org/drawingml/2006/table">
            <a:tbl>
              <a:tblPr firstRow="1" firstCol="1" bandRow="1"/>
              <a:tblGrid>
                <a:gridCol w="2738219"/>
                <a:gridCol w="3043837"/>
              </a:tblGrid>
              <a:tr h="2129634">
                <a:tc>
                  <a:txBody>
                    <a:bodyPr/>
                    <a:lstStyle/>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#answer1{</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display:inline</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font-family:Arial</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font-size:50px;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height:50px;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width:75px;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background-color:white</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smtClean="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blank{</a:t>
                      </a:r>
                      <a:r>
                        <a:rPr lang="en-US" sz="1200" dirty="0" err="1" smtClean="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float:left</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padding-left:10px;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padding-right:5px;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padding-top:10px;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margin-top:140px;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margin-left:5px;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margin-right:5px;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height:100px;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width:120px;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background-color:white</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border-bottom:thin</a:t>
                      </a:r>
                      <a:r>
                        <a:rPr lang="en-US" sz="1200" dirty="0" smtClean="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solidFill>
                            <a:srgbClr val="2E75B6"/>
                          </a:solidFill>
                          <a:effectLst/>
                          <a:latin typeface="Times New Roman" panose="02020603050405020304" pitchFamily="18" charset="0"/>
                          <a:ea typeface="Calibri" panose="020F0502020204030204" pitchFamily="34" charset="0"/>
                          <a:cs typeface="Times New Roman" panose="02020603050405020304" pitchFamily="18" charset="0"/>
                        </a:rPr>
                        <a:t>solid black;}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cxnSp>
        <p:nvCxnSpPr>
          <p:cNvPr id="8" name="Straight Arrow Connector 7"/>
          <p:cNvCxnSpPr/>
          <p:nvPr/>
        </p:nvCxnSpPr>
        <p:spPr>
          <a:xfrm>
            <a:off x="4014216" y="3017520"/>
            <a:ext cx="21457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300984" y="3639312"/>
            <a:ext cx="2859024" cy="9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932688" y="4837176"/>
            <a:ext cx="5227320" cy="9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340864" y="1005840"/>
            <a:ext cx="3819144" cy="548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63624" y="5468112"/>
            <a:ext cx="4596384" cy="9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86384" y="6117336"/>
            <a:ext cx="5373624" cy="457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3534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539496"/>
            <a:ext cx="11347704" cy="5016758"/>
          </a:xfrm>
          <a:prstGeom prst="rect">
            <a:avLst/>
          </a:prstGeom>
          <a:noFill/>
        </p:spPr>
        <p:txBody>
          <a:bodyPr wrap="square" rtlCol="0">
            <a:spAutoFit/>
          </a:bodyPr>
          <a:lstStyle/>
          <a:p>
            <a:pPr algn="ctr"/>
            <a:r>
              <a:rPr lang="en-US" sz="1600" b="1" dirty="0" smtClean="0">
                <a:latin typeface="+mj-lt"/>
              </a:rPr>
              <a:t>Set-up: Put the following code in an HTML document:  </a:t>
            </a:r>
          </a:p>
          <a:p>
            <a:endParaRPr lang="en-US" sz="1600" b="1" dirty="0" smtClean="0"/>
          </a:p>
          <a:p>
            <a:r>
              <a:rPr lang="en-US" sz="1200" dirty="0" smtClean="0">
                <a:latin typeface="Arial" panose="020B0604020202020204" pitchFamily="34" charset="0"/>
                <a:cs typeface="Arial" panose="020B0604020202020204" pitchFamily="34" charset="0"/>
              </a:rPr>
              <a:t>&lt;!DOCTYPE html&gt;</a:t>
            </a:r>
          </a:p>
          <a:p>
            <a:r>
              <a:rPr lang="en-US" sz="1200" dirty="0" smtClean="0">
                <a:latin typeface="Arial" panose="020B0604020202020204" pitchFamily="34" charset="0"/>
                <a:cs typeface="Arial" panose="020B0604020202020204" pitchFamily="34" charset="0"/>
              </a:rPr>
              <a:t>&lt;html </a:t>
            </a:r>
            <a:r>
              <a:rPr lang="en-US" sz="1200" dirty="0" err="1" smtClean="0">
                <a:latin typeface="Arial" panose="020B0604020202020204" pitchFamily="34" charset="0"/>
                <a:cs typeface="Arial" panose="020B0604020202020204" pitchFamily="34" charset="0"/>
              </a:rPr>
              <a:t>lang</a:t>
            </a:r>
            <a:r>
              <a:rPr lang="en-US" sz="1200" dirty="0" smtClean="0">
                <a:latin typeface="Arial" panose="020B0604020202020204" pitchFamily="34" charset="0"/>
                <a:cs typeface="Arial" panose="020B0604020202020204" pitchFamily="34" charset="0"/>
              </a:rPr>
              <a:t>="en"&gt;</a:t>
            </a:r>
          </a:p>
          <a:p>
            <a:r>
              <a:rPr lang="en-US" sz="1200" dirty="0" smtClean="0">
                <a:latin typeface="Arial" panose="020B0604020202020204" pitchFamily="34" charset="0"/>
                <a:cs typeface="Arial" panose="020B0604020202020204" pitchFamily="34" charset="0"/>
              </a:rPr>
              <a:t>&lt;head&gt;</a:t>
            </a:r>
          </a:p>
          <a:p>
            <a:r>
              <a:rPr lang="en-US" sz="1200" dirty="0" smtClean="0">
                <a:latin typeface="Arial" panose="020B0604020202020204" pitchFamily="34" charset="0"/>
                <a:cs typeface="Arial" panose="020B0604020202020204" pitchFamily="34" charset="0"/>
              </a:rPr>
              <a:t>&lt;title&gt;Drag and Drop Example&lt;/title&gt;</a:t>
            </a:r>
          </a:p>
          <a:p>
            <a:r>
              <a:rPr lang="en-US" sz="1200" dirty="0" smtClean="0">
                <a:latin typeface="Arial" panose="020B0604020202020204" pitchFamily="34" charset="0"/>
                <a:cs typeface="Arial" panose="020B0604020202020204" pitchFamily="34" charset="0"/>
              </a:rPr>
              <a:t>&lt;meta charset="utf-8"&gt;</a:t>
            </a:r>
          </a:p>
          <a:p>
            <a:r>
              <a:rPr lang="en-US" sz="1200" dirty="0" smtClean="0">
                <a:latin typeface="Arial" panose="020B0604020202020204" pitchFamily="34" charset="0"/>
                <a:cs typeface="Arial" panose="020B0604020202020204" pitchFamily="34" charset="0"/>
              </a:rPr>
              <a:t>&lt;/head&gt;</a:t>
            </a:r>
          </a:p>
          <a:p>
            <a:r>
              <a:rPr lang="en-US" sz="1200" dirty="0" smtClean="0">
                <a:latin typeface="Arial" panose="020B0604020202020204" pitchFamily="34" charset="0"/>
                <a:cs typeface="Arial" panose="020B0604020202020204" pitchFamily="34" charset="0"/>
              </a:rPr>
              <a:t>&lt;body&gt;</a:t>
            </a:r>
          </a:p>
          <a:p>
            <a:r>
              <a:rPr lang="en-US" sz="1200" dirty="0" smtClean="0">
                <a:latin typeface="Arial" panose="020B0604020202020204" pitchFamily="34" charset="0"/>
                <a:cs typeface="Arial" panose="020B0604020202020204" pitchFamily="34" charset="0"/>
              </a:rPr>
              <a:t>&lt;p class="directions"&gt;Complete the sentence by dragging the answer to the blank space. &lt;/p&gt;</a:t>
            </a:r>
          </a:p>
          <a:p>
            <a:r>
              <a:rPr lang="en-US" sz="1200" dirty="0" smtClean="0">
                <a:latin typeface="Arial" panose="020B0604020202020204" pitchFamily="34" charset="0"/>
                <a:cs typeface="Arial" panose="020B0604020202020204" pitchFamily="34" charset="0"/>
              </a:rPr>
              <a:t>&lt;</a:t>
            </a:r>
            <a:r>
              <a:rPr lang="en-US" sz="1200" dirty="0" err="1" smtClean="0">
                <a:latin typeface="Arial" panose="020B0604020202020204" pitchFamily="34" charset="0"/>
                <a:cs typeface="Arial" panose="020B0604020202020204" pitchFamily="34" charset="0"/>
              </a:rPr>
              <a:t>br</a:t>
            </a:r>
            <a:r>
              <a:rPr lang="en-US" sz="1200" dirty="0" smtClean="0">
                <a:latin typeface="Arial" panose="020B0604020202020204" pitchFamily="34" charset="0"/>
                <a:cs typeface="Arial" panose="020B0604020202020204" pitchFamily="34" charset="0"/>
              </a:rPr>
              <a:t>&gt;</a:t>
            </a:r>
          </a:p>
          <a:p>
            <a:r>
              <a:rPr lang="en-US" sz="1200" dirty="0" smtClean="0">
                <a:latin typeface="Arial" panose="020B0604020202020204" pitchFamily="34" charset="0"/>
                <a:cs typeface="Arial" panose="020B0604020202020204" pitchFamily="34" charset="0"/>
              </a:rPr>
              <a:t>&lt;div class="center"&gt;</a:t>
            </a:r>
          </a:p>
          <a:p>
            <a:r>
              <a:rPr lang="en-US" sz="1200" dirty="0" smtClean="0">
                <a:latin typeface="Arial" panose="020B0604020202020204" pitchFamily="34" charset="0"/>
                <a:cs typeface="Arial" panose="020B0604020202020204" pitchFamily="34" charset="0"/>
              </a:rPr>
              <a:t>&lt;div id="answer1" </a:t>
            </a:r>
            <a:r>
              <a:rPr lang="en-US" sz="1200" dirty="0" err="1" smtClean="0">
                <a:latin typeface="Arial" panose="020B0604020202020204" pitchFamily="34" charset="0"/>
                <a:cs typeface="Arial" panose="020B0604020202020204" pitchFamily="34" charset="0"/>
              </a:rPr>
              <a:t>draggable</a:t>
            </a:r>
            <a:r>
              <a:rPr lang="en-US" sz="1200" dirty="0" smtClean="0">
                <a:latin typeface="Arial" panose="020B0604020202020204" pitchFamily="34" charset="0"/>
                <a:cs typeface="Arial" panose="020B0604020202020204" pitchFamily="34" charset="0"/>
              </a:rPr>
              <a:t>="true" </a:t>
            </a:r>
            <a:r>
              <a:rPr lang="en-US" sz="1200" dirty="0" err="1" smtClean="0">
                <a:latin typeface="Arial" panose="020B0604020202020204" pitchFamily="34" charset="0"/>
                <a:cs typeface="Arial" panose="020B0604020202020204" pitchFamily="34" charset="0"/>
              </a:rPr>
              <a:t>ondragstart</a:t>
            </a:r>
            <a:r>
              <a:rPr lang="en-US" sz="1200" dirty="0" smtClean="0">
                <a:latin typeface="Arial" panose="020B0604020202020204" pitchFamily="34" charset="0"/>
                <a:cs typeface="Arial" panose="020B0604020202020204" pitchFamily="34" charset="0"/>
              </a:rPr>
              <a:t>="drag(event)"&gt;are&lt;/div&gt;	&lt;!-- Attribution: I am using w3dragdrop.html's code for setting up the properties and connecting the event handlers to the correct elements  --&gt;</a:t>
            </a:r>
          </a:p>
          <a:p>
            <a:r>
              <a:rPr lang="en-US" sz="1200" dirty="0" smtClean="0">
                <a:latin typeface="Arial" panose="020B0604020202020204" pitchFamily="34" charset="0"/>
                <a:cs typeface="Arial" panose="020B0604020202020204" pitchFamily="34" charset="0"/>
              </a:rPr>
              <a:t>&amp;</a:t>
            </a:r>
            <a:r>
              <a:rPr lang="en-US" sz="1200" dirty="0" err="1" smtClean="0">
                <a:latin typeface="Arial" panose="020B0604020202020204" pitchFamily="34" charset="0"/>
                <a:cs typeface="Arial" panose="020B0604020202020204" pitchFamily="34" charset="0"/>
              </a:rPr>
              <a:t>nbsp</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&lt;div id="answer2" </a:t>
            </a:r>
            <a:r>
              <a:rPr lang="en-US" sz="1200" dirty="0" err="1" smtClean="0">
                <a:latin typeface="Arial" panose="020B0604020202020204" pitchFamily="34" charset="0"/>
                <a:cs typeface="Arial" panose="020B0604020202020204" pitchFamily="34" charset="0"/>
              </a:rPr>
              <a:t>draggable</a:t>
            </a:r>
            <a:r>
              <a:rPr lang="en-US" sz="1200" dirty="0" smtClean="0">
                <a:latin typeface="Arial" panose="020B0604020202020204" pitchFamily="34" charset="0"/>
                <a:cs typeface="Arial" panose="020B0604020202020204" pitchFamily="34" charset="0"/>
              </a:rPr>
              <a:t>="true" </a:t>
            </a:r>
            <a:r>
              <a:rPr lang="en-US" sz="1200" dirty="0" err="1" smtClean="0">
                <a:latin typeface="Arial" panose="020B0604020202020204" pitchFamily="34" charset="0"/>
                <a:cs typeface="Arial" panose="020B0604020202020204" pitchFamily="34" charset="0"/>
              </a:rPr>
              <a:t>ondragstart</a:t>
            </a:r>
            <a:r>
              <a:rPr lang="en-US" sz="1200" dirty="0" smtClean="0">
                <a:latin typeface="Arial" panose="020B0604020202020204" pitchFamily="34" charset="0"/>
                <a:cs typeface="Arial" panose="020B0604020202020204" pitchFamily="34" charset="0"/>
              </a:rPr>
              <a:t>="drag(event)"&gt;will&lt;/div&gt;	&lt;!-- Attribution: see above  --&gt; </a:t>
            </a:r>
          </a:p>
          <a:p>
            <a:r>
              <a:rPr lang="en-US" sz="1200" dirty="0" smtClean="0">
                <a:latin typeface="Arial" panose="020B0604020202020204" pitchFamily="34" charset="0"/>
                <a:cs typeface="Arial" panose="020B0604020202020204" pitchFamily="34" charset="0"/>
              </a:rPr>
              <a:t>&lt;/div&gt;</a:t>
            </a:r>
          </a:p>
          <a:p>
            <a:r>
              <a:rPr lang="en-US" sz="1200" dirty="0" smtClean="0">
                <a:latin typeface="Arial" panose="020B0604020202020204" pitchFamily="34" charset="0"/>
                <a:cs typeface="Arial" panose="020B0604020202020204" pitchFamily="34" charset="0"/>
              </a:rPr>
              <a:t>&lt;</a:t>
            </a:r>
            <a:r>
              <a:rPr lang="en-US" sz="1200" dirty="0" err="1" smtClean="0">
                <a:latin typeface="Arial" panose="020B0604020202020204" pitchFamily="34" charset="0"/>
                <a:cs typeface="Arial" panose="020B0604020202020204" pitchFamily="34" charset="0"/>
              </a:rPr>
              <a:t>br</a:t>
            </a:r>
            <a:r>
              <a:rPr lang="en-US" sz="1200" dirty="0" smtClean="0">
                <a:latin typeface="Arial" panose="020B0604020202020204" pitchFamily="34" charset="0"/>
                <a:cs typeface="Arial" panose="020B0604020202020204" pitchFamily="34" charset="0"/>
              </a:rPr>
              <a:t>&gt;</a:t>
            </a:r>
          </a:p>
          <a:p>
            <a:r>
              <a:rPr lang="en-US" sz="1200" dirty="0" smtClean="0">
                <a:latin typeface="Arial" panose="020B0604020202020204" pitchFamily="34" charset="0"/>
                <a:cs typeface="Arial" panose="020B0604020202020204" pitchFamily="34" charset="0"/>
              </a:rPr>
              <a:t>&lt;p class="sentence"&gt;On Tuesday, we &lt;/p&gt;</a:t>
            </a:r>
          </a:p>
          <a:p>
            <a:r>
              <a:rPr lang="en-US" sz="1200" dirty="0" smtClean="0">
                <a:latin typeface="Arial" panose="020B0604020202020204" pitchFamily="34" charset="0"/>
                <a:cs typeface="Arial" panose="020B0604020202020204" pitchFamily="34" charset="0"/>
              </a:rPr>
              <a:t>&lt;div id="blank" </a:t>
            </a:r>
            <a:r>
              <a:rPr lang="en-US" sz="1200" dirty="0" err="1" smtClean="0">
                <a:latin typeface="Arial" panose="020B0604020202020204" pitchFamily="34" charset="0"/>
                <a:cs typeface="Arial" panose="020B0604020202020204" pitchFamily="34" charset="0"/>
              </a:rPr>
              <a:t>ondrop</a:t>
            </a:r>
            <a:r>
              <a:rPr lang="en-US" sz="1200" dirty="0" smtClean="0">
                <a:latin typeface="Arial" panose="020B0604020202020204" pitchFamily="34" charset="0"/>
                <a:cs typeface="Arial" panose="020B0604020202020204" pitchFamily="34" charset="0"/>
              </a:rPr>
              <a:t>="drop(event)" </a:t>
            </a:r>
            <a:r>
              <a:rPr lang="en-US" sz="1200" dirty="0" err="1" smtClean="0">
                <a:latin typeface="Arial" panose="020B0604020202020204" pitchFamily="34" charset="0"/>
                <a:cs typeface="Arial" panose="020B0604020202020204" pitchFamily="34" charset="0"/>
              </a:rPr>
              <a:t>ondragover</a:t>
            </a:r>
            <a:r>
              <a:rPr lang="en-US" sz="1200" dirty="0" smtClean="0">
                <a:latin typeface="Arial" panose="020B0604020202020204" pitchFamily="34" charset="0"/>
                <a:cs typeface="Arial" panose="020B0604020202020204" pitchFamily="34" charset="0"/>
              </a:rPr>
              <a:t>="</a:t>
            </a:r>
            <a:r>
              <a:rPr lang="en-US" sz="1200" dirty="0" err="1" smtClean="0">
                <a:latin typeface="Arial" panose="020B0604020202020204" pitchFamily="34" charset="0"/>
                <a:cs typeface="Arial" panose="020B0604020202020204" pitchFamily="34" charset="0"/>
              </a:rPr>
              <a:t>allowCrossOver</a:t>
            </a:r>
            <a:r>
              <a:rPr lang="en-US" sz="1200" dirty="0" smtClean="0">
                <a:latin typeface="Arial" panose="020B0604020202020204" pitchFamily="34" charset="0"/>
                <a:cs typeface="Arial" panose="020B0604020202020204" pitchFamily="34" charset="0"/>
              </a:rPr>
              <a:t>(event)"&gt;&lt;/div&gt;</a:t>
            </a:r>
          </a:p>
          <a:p>
            <a:r>
              <a:rPr lang="en-US" sz="1200" dirty="0" smtClean="0">
                <a:latin typeface="Arial" panose="020B0604020202020204" pitchFamily="34" charset="0"/>
                <a:cs typeface="Arial" panose="020B0604020202020204" pitchFamily="34" charset="0"/>
              </a:rPr>
              <a:t>&lt;p class="sentence"&gt; going to the beach.&lt;/p&gt;			&lt;!-- Attribution: see above  --&gt;</a:t>
            </a:r>
          </a:p>
          <a:p>
            <a:r>
              <a:rPr lang="en-US" sz="1200" dirty="0" smtClean="0">
                <a:latin typeface="Arial" panose="020B0604020202020204" pitchFamily="34" charset="0"/>
                <a:cs typeface="Arial" panose="020B0604020202020204" pitchFamily="34" charset="0"/>
              </a:rPr>
              <a:t>&lt;/body&gt;</a:t>
            </a:r>
          </a:p>
          <a:p>
            <a:r>
              <a:rPr lang="en-US" sz="1200" dirty="0" smtClean="0">
                <a:latin typeface="Arial" panose="020B0604020202020204" pitchFamily="34" charset="0"/>
                <a:cs typeface="Arial" panose="020B0604020202020204" pitchFamily="34" charset="0"/>
              </a:rPr>
              <a:t>&lt;/html&gt;</a:t>
            </a:r>
          </a:p>
          <a:p>
            <a:endParaRPr lang="en-US" dirty="0" smtClean="0"/>
          </a:p>
          <a:p>
            <a:endParaRPr lang="en-US" dirty="0" smtClean="0"/>
          </a:p>
        </p:txBody>
      </p:sp>
    </p:spTree>
    <p:extLst>
      <p:ext uri="{BB962C8B-B14F-4D97-AF65-F5344CB8AC3E}">
        <p14:creationId xmlns:p14="http://schemas.microsoft.com/office/powerpoint/2010/main" val="779781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5176" y="246888"/>
            <a:ext cx="11850624" cy="6798516"/>
          </a:xfrm>
          <a:prstGeom prst="rect">
            <a:avLst/>
          </a:prstGeom>
          <a:noFill/>
        </p:spPr>
        <p:txBody>
          <a:bodyPr wrap="square" rtlCol="0">
            <a:spAutoFit/>
          </a:bodyPr>
          <a:lstStyle/>
          <a:p>
            <a:pPr algn="ctr"/>
            <a:r>
              <a:rPr lang="en-US" sz="1600" b="1" dirty="0" smtClean="0">
                <a:latin typeface="+mj-lt"/>
              </a:rPr>
              <a:t>Set-up: Put the following code in a CSS file (.</a:t>
            </a:r>
            <a:r>
              <a:rPr lang="en-US" sz="1600" b="1" dirty="0" err="1" smtClean="0">
                <a:latin typeface="+mj-lt"/>
              </a:rPr>
              <a:t>css</a:t>
            </a:r>
            <a:r>
              <a:rPr lang="en-US" sz="1600" b="1" dirty="0" smtClean="0">
                <a:latin typeface="+mj-lt"/>
              </a:rPr>
              <a:t>) or within &lt;style&gt;&lt;/style&gt; tags in the head of the HTML document:</a:t>
            </a:r>
          </a:p>
          <a:p>
            <a:endParaRPr lang="en-US" sz="1600" b="1" dirty="0" smtClean="0"/>
          </a:p>
          <a:p>
            <a:r>
              <a:rPr lang="en-US" sz="1200" dirty="0" smtClean="0">
                <a:latin typeface="Arial" panose="020B0604020202020204" pitchFamily="34" charset="0"/>
                <a:cs typeface="Arial" panose="020B0604020202020204" pitchFamily="34" charset="0"/>
              </a:rPr>
              <a:t>#answer1{</a:t>
            </a:r>
            <a:r>
              <a:rPr lang="en-US" sz="1200" dirty="0" err="1" smtClean="0">
                <a:latin typeface="Arial" panose="020B0604020202020204" pitchFamily="34" charset="0"/>
                <a:cs typeface="Arial" panose="020B0604020202020204" pitchFamily="34" charset="0"/>
              </a:rPr>
              <a:t>display:inline</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font-family:Arial</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font-size:50px;</a:t>
            </a:r>
          </a:p>
          <a:p>
            <a:r>
              <a:rPr lang="en-US" sz="1200" dirty="0" smtClean="0">
                <a:latin typeface="Arial" panose="020B0604020202020204" pitchFamily="34" charset="0"/>
                <a:cs typeface="Arial" panose="020B0604020202020204" pitchFamily="34" charset="0"/>
              </a:rPr>
              <a:t>	height:50px;</a:t>
            </a:r>
          </a:p>
          <a:p>
            <a:r>
              <a:rPr lang="en-US" sz="1200" dirty="0" smtClean="0">
                <a:latin typeface="Arial" panose="020B0604020202020204" pitchFamily="34" charset="0"/>
                <a:cs typeface="Arial" panose="020B0604020202020204" pitchFamily="34" charset="0"/>
              </a:rPr>
              <a:t>	width:75px;</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background-color:white</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a:t>
            </a:r>
          </a:p>
          <a:p>
            <a:r>
              <a:rPr lang="en-US" sz="1200" dirty="0" smtClean="0">
                <a:latin typeface="Arial" panose="020B0604020202020204" pitchFamily="34" charset="0"/>
                <a:cs typeface="Arial" panose="020B0604020202020204" pitchFamily="34" charset="0"/>
              </a:rPr>
              <a:t>#answer2{</a:t>
            </a:r>
            <a:r>
              <a:rPr lang="en-US" sz="1200" dirty="0" err="1" smtClean="0">
                <a:latin typeface="Arial" panose="020B0604020202020204" pitchFamily="34" charset="0"/>
                <a:cs typeface="Arial" panose="020B0604020202020204" pitchFamily="34" charset="0"/>
              </a:rPr>
              <a:t>display:inline</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font-family:Arial</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font-size:50px;</a:t>
            </a:r>
          </a:p>
          <a:p>
            <a:r>
              <a:rPr lang="en-US" sz="1200" dirty="0" smtClean="0">
                <a:latin typeface="Arial" panose="020B0604020202020204" pitchFamily="34" charset="0"/>
                <a:cs typeface="Arial" panose="020B0604020202020204" pitchFamily="34" charset="0"/>
              </a:rPr>
              <a:t>	height:50px;</a:t>
            </a:r>
          </a:p>
          <a:p>
            <a:r>
              <a:rPr lang="en-US" sz="1200" dirty="0" smtClean="0">
                <a:latin typeface="Arial" panose="020B0604020202020204" pitchFamily="34" charset="0"/>
                <a:cs typeface="Arial" panose="020B0604020202020204" pitchFamily="34" charset="0"/>
              </a:rPr>
              <a:t>	width:75px;</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background-color:white</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#blank{	</a:t>
            </a:r>
            <a:r>
              <a:rPr lang="en-US" sz="1200" dirty="0" err="1" smtClean="0">
                <a:latin typeface="Arial" panose="020B0604020202020204" pitchFamily="34" charset="0"/>
                <a:cs typeface="Arial" panose="020B0604020202020204" pitchFamily="34" charset="0"/>
              </a:rPr>
              <a:t>float:left</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padding-left:10px;</a:t>
            </a:r>
          </a:p>
          <a:p>
            <a:r>
              <a:rPr lang="en-US" sz="1200" dirty="0" smtClean="0">
                <a:latin typeface="Arial" panose="020B0604020202020204" pitchFamily="34" charset="0"/>
                <a:cs typeface="Arial" panose="020B0604020202020204" pitchFamily="34" charset="0"/>
              </a:rPr>
              <a:t>	padding-right:5px;</a:t>
            </a:r>
          </a:p>
          <a:p>
            <a:r>
              <a:rPr lang="en-US" sz="1200" dirty="0" smtClean="0">
                <a:latin typeface="Arial" panose="020B0604020202020204" pitchFamily="34" charset="0"/>
                <a:cs typeface="Arial" panose="020B0604020202020204" pitchFamily="34" charset="0"/>
              </a:rPr>
              <a:t>	padding-top:10px;</a:t>
            </a:r>
          </a:p>
          <a:p>
            <a:r>
              <a:rPr lang="en-US" sz="1200" dirty="0" smtClean="0">
                <a:latin typeface="Arial" panose="020B0604020202020204" pitchFamily="34" charset="0"/>
                <a:cs typeface="Arial" panose="020B0604020202020204" pitchFamily="34" charset="0"/>
              </a:rPr>
              <a:t>	margin-top:140px;</a:t>
            </a:r>
          </a:p>
          <a:p>
            <a:r>
              <a:rPr lang="en-US" sz="1200" dirty="0" smtClean="0">
                <a:latin typeface="Arial" panose="020B0604020202020204" pitchFamily="34" charset="0"/>
                <a:cs typeface="Arial" panose="020B0604020202020204" pitchFamily="34" charset="0"/>
              </a:rPr>
              <a:t>	margin-left:5px;</a:t>
            </a:r>
          </a:p>
          <a:p>
            <a:r>
              <a:rPr lang="en-US" sz="1200" dirty="0" smtClean="0">
                <a:latin typeface="Arial" panose="020B0604020202020204" pitchFamily="34" charset="0"/>
                <a:cs typeface="Arial" panose="020B0604020202020204" pitchFamily="34" charset="0"/>
              </a:rPr>
              <a:t>	margin-right:5px;</a:t>
            </a:r>
          </a:p>
          <a:p>
            <a:r>
              <a:rPr lang="en-US" sz="1200" dirty="0" smtClean="0">
                <a:latin typeface="Arial" panose="020B0604020202020204" pitchFamily="34" charset="0"/>
                <a:cs typeface="Arial" panose="020B0604020202020204" pitchFamily="34" charset="0"/>
              </a:rPr>
              <a:t>	height:100px;</a:t>
            </a:r>
          </a:p>
          <a:p>
            <a:r>
              <a:rPr lang="en-US" sz="1200" dirty="0" smtClean="0">
                <a:latin typeface="Arial" panose="020B0604020202020204" pitchFamily="34" charset="0"/>
                <a:cs typeface="Arial" panose="020B0604020202020204" pitchFamily="34" charset="0"/>
              </a:rPr>
              <a:t>	width:120px;</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background-color:white</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border-bottom:thin</a:t>
            </a:r>
            <a:r>
              <a:rPr lang="en-US" sz="1200" dirty="0" smtClean="0">
                <a:latin typeface="Arial" panose="020B0604020202020204" pitchFamily="34" charset="0"/>
                <a:cs typeface="Arial" panose="020B0604020202020204" pitchFamily="34" charset="0"/>
              </a:rPr>
              <a:t> solid black;}</a:t>
            </a:r>
          </a:p>
          <a:p>
            <a:r>
              <a:rPr lang="en-US" sz="1200" dirty="0" smtClean="0">
                <a:latin typeface="Arial" panose="020B0604020202020204" pitchFamily="34" charset="0"/>
                <a:cs typeface="Arial" panose="020B0604020202020204" pitchFamily="34" charset="0"/>
              </a:rPr>
              <a:t>.sentence{</a:t>
            </a:r>
            <a:r>
              <a:rPr lang="en-US" sz="1200" dirty="0" err="1" smtClean="0">
                <a:latin typeface="Arial" panose="020B0604020202020204" pitchFamily="34" charset="0"/>
                <a:cs typeface="Arial" panose="020B0604020202020204" pitchFamily="34" charset="0"/>
              </a:rPr>
              <a:t>float:left</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padding-top:100px;</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font-family:Arial</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	font-size:50px;</a:t>
            </a:r>
          </a:p>
          <a:p>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display:inline</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.directions{font-size:60px; 	font-family: Arial;}</a:t>
            </a:r>
          </a:p>
          <a:p>
            <a:r>
              <a:rPr lang="en-US" sz="1200" dirty="0" smtClean="0">
                <a:latin typeface="Arial" panose="020B0604020202020204" pitchFamily="34" charset="0"/>
                <a:cs typeface="Arial" panose="020B0604020202020204" pitchFamily="34" charset="0"/>
              </a:rPr>
              <a:t>body{background-color:#</a:t>
            </a:r>
            <a:r>
              <a:rPr lang="en-US" sz="1200" dirty="0" err="1" smtClean="0">
                <a:latin typeface="Arial" panose="020B0604020202020204" pitchFamily="34" charset="0"/>
                <a:cs typeface="Arial" panose="020B0604020202020204" pitchFamily="34" charset="0"/>
              </a:rPr>
              <a:t>ccffcc</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.center{</a:t>
            </a:r>
            <a:r>
              <a:rPr lang="en-US" sz="1200" dirty="0" err="1" smtClean="0">
                <a:latin typeface="Arial" panose="020B0604020202020204" pitchFamily="34" charset="0"/>
                <a:cs typeface="Arial" panose="020B0604020202020204" pitchFamily="34" charset="0"/>
              </a:rPr>
              <a:t>margin:auto</a:t>
            </a:r>
            <a:r>
              <a:rPr lang="en-US" sz="1200" dirty="0" smtClean="0">
                <a:latin typeface="Arial" panose="020B0604020202020204" pitchFamily="34" charset="0"/>
                <a:cs typeface="Arial" panose="020B0604020202020204" pitchFamily="34" charset="0"/>
              </a:rPr>
              <a:t>; width:55%;}</a:t>
            </a:r>
          </a:p>
          <a:p>
            <a:endParaRPr lang="en-US" dirty="0" smtClean="0"/>
          </a:p>
        </p:txBody>
      </p:sp>
    </p:spTree>
    <p:extLst>
      <p:ext uri="{BB962C8B-B14F-4D97-AF65-F5344CB8AC3E}">
        <p14:creationId xmlns:p14="http://schemas.microsoft.com/office/powerpoint/2010/main" val="440980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0896" y="347472"/>
            <a:ext cx="11881104" cy="4401205"/>
          </a:xfrm>
          <a:prstGeom prst="rect">
            <a:avLst/>
          </a:prstGeom>
          <a:noFill/>
        </p:spPr>
        <p:txBody>
          <a:bodyPr wrap="square" rtlCol="0">
            <a:spAutoFit/>
          </a:bodyPr>
          <a:lstStyle/>
          <a:p>
            <a:pPr algn="ctr"/>
            <a:r>
              <a:rPr lang="en-US" sz="1600" b="1" dirty="0" smtClean="0">
                <a:latin typeface="+mj-lt"/>
              </a:rPr>
              <a:t>Set-up: Put the following code in a JavaScript file  (.</a:t>
            </a:r>
            <a:r>
              <a:rPr lang="en-US" sz="1600" b="1" dirty="0" err="1" smtClean="0">
                <a:latin typeface="+mj-lt"/>
              </a:rPr>
              <a:t>js</a:t>
            </a:r>
            <a:r>
              <a:rPr lang="en-US" sz="1600" b="1" dirty="0" smtClean="0">
                <a:latin typeface="+mj-lt"/>
              </a:rPr>
              <a:t>) or within &lt;script&gt;&lt;/script&gt; tags in the head of the HTML document:</a:t>
            </a:r>
          </a:p>
          <a:p>
            <a:r>
              <a:rPr lang="en-US" sz="1200" dirty="0" smtClean="0">
                <a:latin typeface="Arial" panose="020B0604020202020204" pitchFamily="34" charset="0"/>
                <a:cs typeface="Arial" panose="020B0604020202020204" pitchFamily="34" charset="0"/>
              </a:rPr>
              <a:t> </a:t>
            </a:r>
          </a:p>
          <a:p>
            <a:endParaRPr lang="en-US" sz="1200" dirty="0" smtClean="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function drag(</a:t>
            </a:r>
            <a:r>
              <a:rPr lang="en-US" sz="1200" dirty="0" err="1" smtClean="0">
                <a:latin typeface="Arial" panose="020B0604020202020204" pitchFamily="34" charset="0"/>
                <a:cs typeface="Arial" panose="020B0604020202020204" pitchFamily="34" charset="0"/>
              </a:rPr>
              <a:t>abstractBundle</a:t>
            </a:r>
            <a:r>
              <a:rPr lang="en-US" sz="1200" dirty="0" smtClean="0">
                <a:latin typeface="Arial" panose="020B0604020202020204" pitchFamily="34" charset="0"/>
                <a:cs typeface="Arial" panose="020B0604020202020204" pitchFamily="34" charset="0"/>
              </a:rPr>
              <a:t>)		//Attribution: function code from W3 Schools </a:t>
            </a:r>
          </a:p>
          <a:p>
            <a:r>
              <a:rPr lang="en-US" sz="1200" dirty="0" smtClean="0">
                <a:latin typeface="Arial" panose="020B0604020202020204" pitchFamily="34" charset="0"/>
                <a:cs typeface="Arial" panose="020B0604020202020204" pitchFamily="34" charset="0"/>
              </a:rPr>
              <a:t>{</a:t>
            </a:r>
          </a:p>
          <a:p>
            <a:r>
              <a:rPr lang="en-US" sz="1200" dirty="0" err="1" smtClean="0">
                <a:latin typeface="Arial" panose="020B0604020202020204" pitchFamily="34" charset="0"/>
                <a:cs typeface="Arial" panose="020B0604020202020204" pitchFamily="34" charset="0"/>
              </a:rPr>
              <a:t>abstractBundle.dataTransfer.setData</a:t>
            </a:r>
            <a:r>
              <a:rPr lang="en-US" sz="1200" dirty="0" smtClean="0">
                <a:latin typeface="Arial" panose="020B0604020202020204" pitchFamily="34" charset="0"/>
                <a:cs typeface="Arial" panose="020B0604020202020204" pitchFamily="34" charset="0"/>
              </a:rPr>
              <a:t>("</a:t>
            </a:r>
            <a:r>
              <a:rPr lang="en-US" sz="1200" dirty="0" err="1" smtClean="0">
                <a:latin typeface="Arial" panose="020B0604020202020204" pitchFamily="34" charset="0"/>
                <a:cs typeface="Arial" panose="020B0604020202020204" pitchFamily="34" charset="0"/>
              </a:rPr>
              <a:t>Text",abstractBundle.target.id</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a:t>
            </a:r>
          </a:p>
          <a:p>
            <a:endParaRPr lang="en-US" sz="1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function </a:t>
            </a:r>
            <a:r>
              <a:rPr lang="en-US" sz="1200" dirty="0" err="1" smtClean="0">
                <a:latin typeface="Arial" panose="020B0604020202020204" pitchFamily="34" charset="0"/>
                <a:cs typeface="Arial" panose="020B0604020202020204" pitchFamily="34" charset="0"/>
              </a:rPr>
              <a:t>allowCrossOver</a:t>
            </a:r>
            <a:r>
              <a:rPr lang="en-US" sz="1200" dirty="0" smtClean="0">
                <a:latin typeface="Arial" panose="020B0604020202020204" pitchFamily="34" charset="0"/>
                <a:cs typeface="Arial" panose="020B0604020202020204" pitchFamily="34" charset="0"/>
              </a:rPr>
              <a:t>(</a:t>
            </a:r>
            <a:r>
              <a:rPr lang="en-US" sz="1200" dirty="0" err="1" smtClean="0">
                <a:latin typeface="Arial" panose="020B0604020202020204" pitchFamily="34" charset="0"/>
                <a:cs typeface="Arial" panose="020B0604020202020204" pitchFamily="34" charset="0"/>
              </a:rPr>
              <a:t>abstractBundle</a:t>
            </a:r>
            <a:r>
              <a:rPr lang="en-US" sz="1200" dirty="0" smtClean="0">
                <a:latin typeface="Arial" panose="020B0604020202020204" pitchFamily="34" charset="0"/>
                <a:cs typeface="Arial" panose="020B0604020202020204" pitchFamily="34" charset="0"/>
              </a:rPr>
              <a:t>)	//Attribution: function code from W3 Schools </a:t>
            </a:r>
          </a:p>
          <a:p>
            <a:r>
              <a:rPr lang="en-US" sz="1200" dirty="0" smtClean="0">
                <a:latin typeface="Arial" panose="020B0604020202020204" pitchFamily="34" charset="0"/>
                <a:cs typeface="Arial" panose="020B0604020202020204" pitchFamily="34" charset="0"/>
              </a:rPr>
              <a:t>{</a:t>
            </a:r>
          </a:p>
          <a:p>
            <a:r>
              <a:rPr lang="en-US" sz="1200" dirty="0" err="1" smtClean="0">
                <a:latin typeface="Arial" panose="020B0604020202020204" pitchFamily="34" charset="0"/>
                <a:cs typeface="Arial" panose="020B0604020202020204" pitchFamily="34" charset="0"/>
              </a:rPr>
              <a:t>abstractBundle.preventDefault</a:t>
            </a:r>
            <a:r>
              <a:rPr lang="en-US" sz="1200" dirty="0" smtClean="0">
                <a:latin typeface="Arial" panose="020B0604020202020204" pitchFamily="34" charset="0"/>
                <a:cs typeface="Arial" panose="020B0604020202020204" pitchFamily="34" charset="0"/>
              </a:rPr>
              <a:t>();</a:t>
            </a:r>
          </a:p>
          <a:p>
            <a:r>
              <a:rPr lang="en-US" sz="1200" dirty="0" smtClean="0">
                <a:latin typeface="Arial" panose="020B0604020202020204" pitchFamily="34" charset="0"/>
                <a:cs typeface="Arial" panose="020B0604020202020204" pitchFamily="34" charset="0"/>
              </a:rPr>
              <a:t>}</a:t>
            </a:r>
          </a:p>
          <a:p>
            <a:endParaRPr lang="en-US" sz="1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function drop(</a:t>
            </a:r>
            <a:r>
              <a:rPr lang="en-US" sz="1200" dirty="0" err="1" smtClean="0">
                <a:latin typeface="Arial" panose="020B0604020202020204" pitchFamily="34" charset="0"/>
                <a:cs typeface="Arial" panose="020B0604020202020204" pitchFamily="34" charset="0"/>
              </a:rPr>
              <a:t>abstractBundle</a:t>
            </a:r>
            <a:r>
              <a:rPr lang="en-US" sz="1200" dirty="0" smtClean="0">
                <a:latin typeface="Arial" panose="020B0604020202020204" pitchFamily="34" charset="0"/>
                <a:cs typeface="Arial" panose="020B0604020202020204" pitchFamily="34" charset="0"/>
              </a:rPr>
              <a:t>)		//Attribution: function code from W3 Schools </a:t>
            </a:r>
          </a:p>
          <a:p>
            <a:r>
              <a:rPr lang="en-US" sz="1200" dirty="0" smtClean="0">
                <a:latin typeface="Arial" panose="020B0604020202020204" pitchFamily="34" charset="0"/>
                <a:cs typeface="Arial" panose="020B0604020202020204" pitchFamily="34" charset="0"/>
              </a:rPr>
              <a:t>{</a:t>
            </a:r>
          </a:p>
          <a:p>
            <a:r>
              <a:rPr lang="en-US" sz="1200" dirty="0" err="1" smtClean="0">
                <a:latin typeface="Arial" panose="020B0604020202020204" pitchFamily="34" charset="0"/>
                <a:cs typeface="Arial" panose="020B0604020202020204" pitchFamily="34" charset="0"/>
              </a:rPr>
              <a:t>abstractBundle.preventDefault</a:t>
            </a:r>
            <a:r>
              <a:rPr lang="en-US" sz="1200" dirty="0" smtClean="0">
                <a:latin typeface="Arial" panose="020B0604020202020204" pitchFamily="34" charset="0"/>
                <a:cs typeface="Arial" panose="020B0604020202020204" pitchFamily="34" charset="0"/>
              </a:rPr>
              <a:t>();</a:t>
            </a:r>
          </a:p>
          <a:p>
            <a:r>
              <a:rPr lang="en-US" sz="1200" dirty="0" err="1" smtClean="0">
                <a:latin typeface="Arial" panose="020B0604020202020204" pitchFamily="34" charset="0"/>
                <a:cs typeface="Arial" panose="020B0604020202020204" pitchFamily="34" charset="0"/>
              </a:rPr>
              <a:t>var</a:t>
            </a:r>
            <a:r>
              <a:rPr lang="en-US" sz="1200" dirty="0" smtClean="0">
                <a:latin typeface="Arial" panose="020B0604020202020204" pitchFamily="34" charset="0"/>
                <a:cs typeface="Arial" panose="020B0604020202020204" pitchFamily="34" charset="0"/>
              </a:rPr>
              <a:t> data=</a:t>
            </a:r>
            <a:r>
              <a:rPr lang="en-US" sz="1200" dirty="0" err="1" smtClean="0">
                <a:latin typeface="Arial" panose="020B0604020202020204" pitchFamily="34" charset="0"/>
                <a:cs typeface="Arial" panose="020B0604020202020204" pitchFamily="34" charset="0"/>
              </a:rPr>
              <a:t>abstractBundle.dataTransfer.getData</a:t>
            </a:r>
            <a:r>
              <a:rPr lang="en-US" sz="1200" dirty="0" smtClean="0">
                <a:latin typeface="Arial" panose="020B0604020202020204" pitchFamily="34" charset="0"/>
                <a:cs typeface="Arial" panose="020B0604020202020204" pitchFamily="34" charset="0"/>
              </a:rPr>
              <a:t>("Text");</a:t>
            </a:r>
          </a:p>
          <a:p>
            <a:r>
              <a:rPr lang="en-US" sz="1200" dirty="0" err="1" smtClean="0">
                <a:latin typeface="Arial" panose="020B0604020202020204" pitchFamily="34" charset="0"/>
                <a:cs typeface="Arial" panose="020B0604020202020204" pitchFamily="34" charset="0"/>
              </a:rPr>
              <a:t>abstractBundle.target.appendChild</a:t>
            </a:r>
            <a:r>
              <a:rPr lang="en-US" sz="1200" dirty="0" smtClean="0">
                <a:latin typeface="Arial" panose="020B0604020202020204" pitchFamily="34" charset="0"/>
                <a:cs typeface="Arial" panose="020B0604020202020204" pitchFamily="34" charset="0"/>
              </a:rPr>
              <a:t>(</a:t>
            </a:r>
            <a:r>
              <a:rPr lang="en-US" sz="1200" dirty="0" err="1" smtClean="0">
                <a:latin typeface="Arial" panose="020B0604020202020204" pitchFamily="34" charset="0"/>
                <a:cs typeface="Arial" panose="020B0604020202020204" pitchFamily="34" charset="0"/>
              </a:rPr>
              <a:t>document.getElementById</a:t>
            </a:r>
            <a:r>
              <a:rPr lang="en-US" sz="1200" dirty="0" smtClean="0">
                <a:latin typeface="Arial" panose="020B0604020202020204" pitchFamily="34" charset="0"/>
                <a:cs typeface="Arial" panose="020B0604020202020204" pitchFamily="34" charset="0"/>
              </a:rPr>
              <a:t>(data));</a:t>
            </a:r>
          </a:p>
          <a:p>
            <a:r>
              <a:rPr lang="en-US" sz="12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52309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3920" y="64007"/>
            <a:ext cx="9144000" cy="892693"/>
          </a:xfrm>
        </p:spPr>
        <p:txBody>
          <a:bodyPr>
            <a:normAutofit fontScale="90000"/>
          </a:bodyPr>
          <a:lstStyle/>
          <a:p>
            <a:pPr algn="l"/>
            <a:r>
              <a:rPr lang="en-US" sz="2000" b="1" dirty="0" smtClean="0"/>
              <a:t>Let’s start by using CSS to style the webpage. I want my blank box to go in between two parts of my sentence, so the sentence class needs to display inline. Below is a screenshot of the webpage. </a:t>
            </a:r>
            <a:r>
              <a:rPr lang="en-US" sz="1800" dirty="0" smtClean="0"/>
              <a:t/>
            </a:r>
            <a:br>
              <a:rPr lang="en-US" sz="1800" dirty="0" smtClean="0"/>
            </a:br>
            <a:r>
              <a:rPr lang="en-US" sz="1800" dirty="0" smtClean="0"/>
              <a:t/>
            </a:r>
            <a:br>
              <a:rPr lang="en-US" sz="1800" dirty="0" smtClean="0"/>
            </a:br>
            <a:r>
              <a:rPr lang="en-US" sz="1300" dirty="0" smtClean="0"/>
              <a:t>*The screenshot also includes the related HTML. We’ll look at that later. </a:t>
            </a:r>
            <a:endParaRPr lang="en-US" sz="1300" dirty="0"/>
          </a:p>
        </p:txBody>
      </p:sp>
      <p:sp>
        <p:nvSpPr>
          <p:cNvPr id="3" name="Subtitle 2"/>
          <p:cNvSpPr>
            <a:spLocks noGrp="1"/>
          </p:cNvSpPr>
          <p:nvPr>
            <p:ph type="subTitle" idx="1"/>
          </p:nvPr>
        </p:nvSpPr>
        <p:spPr>
          <a:xfrm>
            <a:off x="786384" y="5020056"/>
            <a:ext cx="11247120" cy="2076282"/>
          </a:xfrm>
        </p:spPr>
        <p:txBody>
          <a:bodyPr numCol="2">
            <a:normAutofit/>
          </a:bodyPr>
          <a:lstStyle/>
          <a:p>
            <a:pPr algn="l"/>
            <a:r>
              <a:rPr lang="en-US" sz="1200" dirty="0" smtClean="0"/>
              <a:t>.sentence{</a:t>
            </a:r>
            <a:r>
              <a:rPr lang="en-US" sz="1200" dirty="0" err="1" smtClean="0"/>
              <a:t>float:left</a:t>
            </a:r>
            <a:r>
              <a:rPr lang="en-US" sz="1200" dirty="0" smtClean="0"/>
              <a:t>;</a:t>
            </a:r>
          </a:p>
          <a:p>
            <a:pPr algn="l"/>
            <a:r>
              <a:rPr lang="en-US" sz="1200" dirty="0" smtClean="0"/>
              <a:t>	padding-top:100px;</a:t>
            </a:r>
          </a:p>
          <a:p>
            <a:pPr algn="l"/>
            <a:r>
              <a:rPr lang="en-US" sz="1200" dirty="0" smtClean="0"/>
              <a:t>	</a:t>
            </a:r>
            <a:r>
              <a:rPr lang="en-US" sz="1200" dirty="0" err="1" smtClean="0"/>
              <a:t>font-family:Arial</a:t>
            </a:r>
            <a:r>
              <a:rPr lang="en-US" sz="1200" dirty="0" smtClean="0"/>
              <a:t>;</a:t>
            </a:r>
          </a:p>
          <a:p>
            <a:pPr algn="l"/>
            <a:r>
              <a:rPr lang="en-US" sz="1200" dirty="0" smtClean="0"/>
              <a:t>	font-size:50px;</a:t>
            </a:r>
          </a:p>
          <a:p>
            <a:pPr algn="l"/>
            <a:r>
              <a:rPr lang="en-US" sz="1200" dirty="0" smtClean="0"/>
              <a:t>	</a:t>
            </a:r>
            <a:r>
              <a:rPr lang="en-US" sz="1200" dirty="0" err="1" smtClean="0"/>
              <a:t>display:inline</a:t>
            </a:r>
            <a:r>
              <a:rPr lang="en-US" sz="1200" dirty="0" smtClean="0"/>
              <a:t>;}</a:t>
            </a:r>
          </a:p>
          <a:p>
            <a:pPr algn="l"/>
            <a:endParaRPr lang="en-US" sz="1200" dirty="0" smtClean="0"/>
          </a:p>
          <a:p>
            <a:pPr algn="l"/>
            <a:endParaRPr lang="en-US" sz="1200" dirty="0" smtClean="0"/>
          </a:p>
          <a:p>
            <a:pPr algn="l"/>
            <a:r>
              <a:rPr lang="en-US" sz="1200" dirty="0" smtClean="0"/>
              <a:t>.directions{font-size:60px;</a:t>
            </a:r>
          </a:p>
          <a:p>
            <a:pPr algn="l"/>
            <a:r>
              <a:rPr lang="en-US" sz="1200" dirty="0" smtClean="0"/>
              <a:t>	font-family: Arial;}</a:t>
            </a:r>
          </a:p>
          <a:p>
            <a:pPr algn="l"/>
            <a:endParaRPr lang="en-US" sz="1200" dirty="0" smtClean="0"/>
          </a:p>
          <a:p>
            <a:pPr algn="l"/>
            <a:r>
              <a:rPr lang="en-US" sz="1200" dirty="0" smtClean="0"/>
              <a:t>body{background-color:#</a:t>
            </a:r>
            <a:r>
              <a:rPr lang="en-US" sz="1200" dirty="0" err="1" smtClean="0"/>
              <a:t>ccffcc</a:t>
            </a:r>
            <a:r>
              <a:rPr lang="en-US" sz="1200" dirty="0" smtClean="0"/>
              <a:t>;}</a:t>
            </a:r>
          </a:p>
          <a:p>
            <a:pPr algn="l"/>
            <a:endParaRPr lang="en-US" sz="1200" dirty="0" smtClean="0"/>
          </a:p>
          <a:p>
            <a:pPr algn="l"/>
            <a:r>
              <a:rPr lang="en-US" sz="1200" dirty="0" smtClean="0"/>
              <a:t>.center{</a:t>
            </a:r>
            <a:r>
              <a:rPr lang="en-US" sz="1200" dirty="0" err="1" smtClean="0"/>
              <a:t>margin:auto</a:t>
            </a:r>
            <a:r>
              <a:rPr lang="en-US" sz="1200" dirty="0" smtClean="0"/>
              <a:t>; width:55%;}</a:t>
            </a:r>
            <a:endParaRPr lang="en-US" sz="1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 y="1093860"/>
            <a:ext cx="10409217" cy="3679308"/>
          </a:xfrm>
          <a:prstGeom prst="rect">
            <a:avLst/>
          </a:prstGeom>
        </p:spPr>
      </p:pic>
    </p:spTree>
    <p:extLst>
      <p:ext uri="{BB962C8B-B14F-4D97-AF65-F5344CB8AC3E}">
        <p14:creationId xmlns:p14="http://schemas.microsoft.com/office/powerpoint/2010/main" val="3111181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8952" y="237744"/>
            <a:ext cx="9692640" cy="676656"/>
          </a:xfrm>
        </p:spPr>
        <p:txBody>
          <a:bodyPr>
            <a:normAutofit fontScale="90000"/>
          </a:bodyPr>
          <a:lstStyle/>
          <a:p>
            <a:pPr lvl="0"/>
            <a:r>
              <a:rPr lang="en-US" sz="2000" b="1" dirty="0" smtClean="0"/>
              <a:t>I’m using </a:t>
            </a:r>
            <a:r>
              <a:rPr lang="en-US" sz="2000" b="1" dirty="0" err="1" smtClean="0"/>
              <a:t>divs</a:t>
            </a:r>
            <a:r>
              <a:rPr lang="en-US" sz="2000" b="1" dirty="0" smtClean="0"/>
              <a:t> to hold my answers and make my blank space. My </a:t>
            </a:r>
            <a:r>
              <a:rPr lang="en-US" sz="2000" b="1" dirty="0" err="1" smtClean="0"/>
              <a:t>divs</a:t>
            </a:r>
            <a:r>
              <a:rPr lang="en-US" sz="2000" b="1" dirty="0" smtClean="0"/>
              <a:t> are going to be boxes, so they each need a height, a weight, and a background-color. </a:t>
            </a:r>
            <a:r>
              <a:rPr lang="en-US" sz="1800" dirty="0"/>
              <a:t/>
            </a:r>
            <a:br>
              <a:rPr lang="en-US" sz="1800" dirty="0"/>
            </a:br>
            <a:endParaRPr lang="en-US" sz="1800" b="1" dirty="0"/>
          </a:p>
        </p:txBody>
      </p:sp>
      <p:sp>
        <p:nvSpPr>
          <p:cNvPr id="3" name="Subtitle 2"/>
          <p:cNvSpPr>
            <a:spLocks noGrp="1"/>
          </p:cNvSpPr>
          <p:nvPr>
            <p:ph type="subTitle" idx="1"/>
          </p:nvPr>
        </p:nvSpPr>
        <p:spPr>
          <a:xfrm>
            <a:off x="292608" y="4626864"/>
            <a:ext cx="10466832" cy="2048256"/>
          </a:xfrm>
        </p:spPr>
        <p:txBody>
          <a:bodyPr numCol="4">
            <a:noAutofit/>
          </a:bodyPr>
          <a:lstStyle/>
          <a:p>
            <a:pPr algn="l"/>
            <a:r>
              <a:rPr lang="en-US" sz="1200" dirty="0" smtClean="0"/>
              <a:t>#answer1{</a:t>
            </a:r>
            <a:r>
              <a:rPr lang="en-US" sz="1200" dirty="0" err="1" smtClean="0"/>
              <a:t>display:inline</a:t>
            </a:r>
            <a:r>
              <a:rPr lang="en-US" sz="1200" dirty="0" smtClean="0"/>
              <a:t>;</a:t>
            </a:r>
          </a:p>
          <a:p>
            <a:pPr algn="l"/>
            <a:r>
              <a:rPr lang="en-US" sz="1200" dirty="0" smtClean="0"/>
              <a:t>	</a:t>
            </a:r>
            <a:r>
              <a:rPr lang="en-US" sz="1200" dirty="0" err="1" smtClean="0"/>
              <a:t>font-family:Arial</a:t>
            </a:r>
            <a:r>
              <a:rPr lang="en-US" sz="1200" dirty="0" smtClean="0"/>
              <a:t>;</a:t>
            </a:r>
          </a:p>
          <a:p>
            <a:pPr algn="l"/>
            <a:r>
              <a:rPr lang="en-US" sz="1200" dirty="0" smtClean="0"/>
              <a:t>	font-size:50px;</a:t>
            </a:r>
          </a:p>
          <a:p>
            <a:pPr algn="l"/>
            <a:r>
              <a:rPr lang="en-US" sz="1200" dirty="0" smtClean="0"/>
              <a:t>	height:50px;</a:t>
            </a:r>
          </a:p>
          <a:p>
            <a:pPr algn="l"/>
            <a:r>
              <a:rPr lang="en-US" sz="1200" dirty="0" smtClean="0"/>
              <a:t>	width:75px;</a:t>
            </a:r>
          </a:p>
          <a:p>
            <a:pPr algn="l"/>
            <a:r>
              <a:rPr lang="en-US" sz="1200" dirty="0" smtClean="0"/>
              <a:t>	</a:t>
            </a:r>
            <a:r>
              <a:rPr lang="en-US" sz="1200" dirty="0" err="1" smtClean="0"/>
              <a:t>background-color:white</a:t>
            </a:r>
            <a:r>
              <a:rPr lang="en-US" sz="1200" dirty="0" smtClean="0"/>
              <a:t>;}	</a:t>
            </a:r>
          </a:p>
          <a:p>
            <a:pPr algn="l"/>
            <a:r>
              <a:rPr lang="en-US" sz="1200" dirty="0" smtClean="0"/>
              <a:t>#answer2{</a:t>
            </a:r>
            <a:r>
              <a:rPr lang="en-US" sz="1200" dirty="0" err="1" smtClean="0"/>
              <a:t>display:inline</a:t>
            </a:r>
            <a:r>
              <a:rPr lang="en-US" sz="1200" dirty="0" smtClean="0"/>
              <a:t>;</a:t>
            </a:r>
          </a:p>
          <a:p>
            <a:pPr algn="l"/>
            <a:r>
              <a:rPr lang="en-US" sz="1200" dirty="0" smtClean="0"/>
              <a:t>	</a:t>
            </a:r>
            <a:r>
              <a:rPr lang="en-US" sz="1200" dirty="0" err="1" smtClean="0"/>
              <a:t>font-family:Arial</a:t>
            </a:r>
            <a:r>
              <a:rPr lang="en-US" sz="1200" dirty="0" smtClean="0"/>
              <a:t>;</a:t>
            </a:r>
          </a:p>
          <a:p>
            <a:pPr algn="l"/>
            <a:r>
              <a:rPr lang="en-US" sz="1200" dirty="0" smtClean="0"/>
              <a:t>	font-size:50px;</a:t>
            </a:r>
          </a:p>
          <a:p>
            <a:pPr algn="l"/>
            <a:r>
              <a:rPr lang="en-US" sz="1200" dirty="0" smtClean="0"/>
              <a:t>	height:50px;</a:t>
            </a:r>
          </a:p>
          <a:p>
            <a:pPr algn="l"/>
            <a:r>
              <a:rPr lang="en-US" sz="1200" dirty="0" smtClean="0"/>
              <a:t>	width:75px;</a:t>
            </a:r>
          </a:p>
          <a:p>
            <a:pPr algn="l"/>
            <a:r>
              <a:rPr lang="en-US" sz="1200" dirty="0" smtClean="0"/>
              <a:t>	</a:t>
            </a:r>
            <a:r>
              <a:rPr lang="en-US" sz="1200" dirty="0" err="1" smtClean="0"/>
              <a:t>background-color:white</a:t>
            </a:r>
            <a:r>
              <a:rPr lang="en-US" sz="1200" dirty="0" smtClean="0"/>
              <a:t>;}</a:t>
            </a:r>
          </a:p>
          <a:p>
            <a:pPr algn="l"/>
            <a:endParaRPr lang="en-US" sz="1200" dirty="0"/>
          </a:p>
          <a:p>
            <a:pPr algn="l"/>
            <a:r>
              <a:rPr lang="en-US" sz="1200" dirty="0" smtClean="0"/>
              <a:t>#blank{</a:t>
            </a:r>
            <a:r>
              <a:rPr lang="en-US" sz="1200" dirty="0" err="1" smtClean="0"/>
              <a:t>float:left</a:t>
            </a:r>
            <a:r>
              <a:rPr lang="en-US" sz="1200" dirty="0" smtClean="0"/>
              <a:t>;</a:t>
            </a:r>
          </a:p>
          <a:p>
            <a:pPr algn="l"/>
            <a:r>
              <a:rPr lang="en-US" sz="1200" dirty="0" smtClean="0"/>
              <a:t>	padding-left:10px;</a:t>
            </a:r>
          </a:p>
          <a:p>
            <a:pPr algn="l"/>
            <a:r>
              <a:rPr lang="en-US" sz="1200" dirty="0" smtClean="0"/>
              <a:t>	padding-right:5px;</a:t>
            </a:r>
          </a:p>
          <a:p>
            <a:pPr algn="l"/>
            <a:r>
              <a:rPr lang="en-US" sz="1200" dirty="0" smtClean="0"/>
              <a:t>	padding-top:10px;</a:t>
            </a:r>
          </a:p>
          <a:p>
            <a:pPr algn="l"/>
            <a:r>
              <a:rPr lang="en-US" sz="1200" dirty="0" smtClean="0"/>
              <a:t>	margin-top:140px;</a:t>
            </a:r>
          </a:p>
          <a:p>
            <a:pPr algn="l"/>
            <a:r>
              <a:rPr lang="en-US" sz="1200" dirty="0" smtClean="0"/>
              <a:t>	margin-left:5px;</a:t>
            </a:r>
          </a:p>
          <a:p>
            <a:pPr algn="l"/>
            <a:r>
              <a:rPr lang="en-US" sz="1200" dirty="0" smtClean="0"/>
              <a:t>	margin-right:5px;</a:t>
            </a:r>
          </a:p>
          <a:p>
            <a:pPr algn="l"/>
            <a:r>
              <a:rPr lang="en-US" sz="1200" dirty="0" smtClean="0"/>
              <a:t>	height:100px;</a:t>
            </a:r>
          </a:p>
          <a:p>
            <a:pPr algn="l"/>
            <a:r>
              <a:rPr lang="en-US" sz="1200" dirty="0" smtClean="0"/>
              <a:t>	width:120px;</a:t>
            </a:r>
          </a:p>
          <a:p>
            <a:pPr algn="l"/>
            <a:r>
              <a:rPr lang="en-US" sz="1200" dirty="0" smtClean="0"/>
              <a:t>	</a:t>
            </a:r>
            <a:r>
              <a:rPr lang="en-US" sz="1200" dirty="0" err="1" smtClean="0"/>
              <a:t>background-color:white</a:t>
            </a:r>
            <a:r>
              <a:rPr lang="en-US" sz="1200" dirty="0" smtClean="0"/>
              <a:t>;</a:t>
            </a:r>
          </a:p>
          <a:p>
            <a:pPr algn="l"/>
            <a:r>
              <a:rPr lang="en-US" sz="1200" dirty="0" smtClean="0"/>
              <a:t>	</a:t>
            </a:r>
            <a:r>
              <a:rPr lang="en-US" sz="1200" dirty="0" err="1" smtClean="0"/>
              <a:t>border-bottom:thin</a:t>
            </a:r>
            <a:r>
              <a:rPr lang="en-US" sz="1200" dirty="0" smtClean="0"/>
              <a:t> solid</a:t>
            </a:r>
          </a:p>
          <a:p>
            <a:pPr algn="l"/>
            <a:r>
              <a:rPr lang="en-US" sz="1200" dirty="0" smtClean="0"/>
              <a:t>                         black;}</a:t>
            </a:r>
            <a:endParaRPr lang="en-US" sz="1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623" y="708660"/>
            <a:ext cx="10709975" cy="3785616"/>
          </a:xfrm>
          <a:prstGeom prst="rect">
            <a:avLst/>
          </a:prstGeom>
        </p:spPr>
      </p:pic>
    </p:spTree>
    <p:extLst>
      <p:ext uri="{BB962C8B-B14F-4D97-AF65-F5344CB8AC3E}">
        <p14:creationId xmlns:p14="http://schemas.microsoft.com/office/powerpoint/2010/main" val="908810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928" y="118873"/>
            <a:ext cx="10101072" cy="393191"/>
          </a:xfrm>
        </p:spPr>
        <p:txBody>
          <a:bodyPr>
            <a:normAutofit/>
          </a:bodyPr>
          <a:lstStyle/>
          <a:p>
            <a:r>
              <a:rPr lang="en-US" sz="1800" b="1" dirty="0" smtClean="0"/>
              <a:t>Let’s move on to the HTML. The code for the directions is first. And easy.  </a:t>
            </a:r>
            <a:endParaRPr lang="en-US" sz="1800" b="1" dirty="0"/>
          </a:p>
        </p:txBody>
      </p:sp>
      <p:sp>
        <p:nvSpPr>
          <p:cNvPr id="3" name="Subtitle 2"/>
          <p:cNvSpPr>
            <a:spLocks noGrp="1"/>
          </p:cNvSpPr>
          <p:nvPr>
            <p:ph type="subTitle" idx="1"/>
          </p:nvPr>
        </p:nvSpPr>
        <p:spPr>
          <a:xfrm>
            <a:off x="6726936" y="1536192"/>
            <a:ext cx="4373880" cy="3648456"/>
          </a:xfrm>
        </p:spPr>
        <p:txBody>
          <a:bodyPr>
            <a:normAutofit/>
          </a:bodyPr>
          <a:lstStyle/>
          <a:p>
            <a:pPr algn="l"/>
            <a:endParaRPr lang="en-US" sz="1400" dirty="0" smtClean="0">
              <a:latin typeface="Arial" panose="020B0604020202020204" pitchFamily="34" charset="0"/>
              <a:cs typeface="Arial" panose="020B0604020202020204" pitchFamily="34" charset="0"/>
            </a:endParaRPr>
          </a:p>
          <a:p>
            <a:pPr algn="l"/>
            <a:r>
              <a:rPr lang="en-US" sz="1400" b="1" dirty="0" smtClean="0">
                <a:latin typeface="Arial" panose="020B0604020202020204" pitchFamily="34" charset="0"/>
                <a:cs typeface="Arial" panose="020B0604020202020204" pitchFamily="34" charset="0"/>
              </a:rPr>
              <a:t>HTML Code: </a:t>
            </a:r>
          </a:p>
          <a:p>
            <a:pPr algn="l"/>
            <a:r>
              <a:rPr lang="en-US" sz="1400" dirty="0" smtClean="0">
                <a:latin typeface="Arial" panose="020B0604020202020204" pitchFamily="34" charset="0"/>
                <a:cs typeface="Arial" panose="020B0604020202020204" pitchFamily="34" charset="0"/>
              </a:rPr>
              <a:t>&lt;p class="directions"&gt;Complete the sentence by dragging the answer to the blank space. &lt;/p&gt;</a:t>
            </a:r>
          </a:p>
          <a:p>
            <a:pPr algn="l"/>
            <a:endParaRPr lang="en-US" sz="1400" dirty="0">
              <a:latin typeface="Arial" panose="020B0604020202020204" pitchFamily="34" charset="0"/>
              <a:cs typeface="Arial" panose="020B0604020202020204" pitchFamily="34" charset="0"/>
            </a:endParaRPr>
          </a:p>
        </p:txBody>
      </p:sp>
      <p:sp>
        <p:nvSpPr>
          <p:cNvPr id="4" name="TextBox 3"/>
          <p:cNvSpPr txBox="1"/>
          <p:nvPr/>
        </p:nvSpPr>
        <p:spPr>
          <a:xfrm>
            <a:off x="448056" y="1792224"/>
            <a:ext cx="5102352" cy="830997"/>
          </a:xfrm>
          <a:prstGeom prst="rect">
            <a:avLst/>
          </a:prstGeom>
          <a:noFill/>
        </p:spPr>
        <p:txBody>
          <a:bodyPr wrap="square" rtlCol="0">
            <a:spAutoFit/>
          </a:bodyPr>
          <a:lstStyle/>
          <a:p>
            <a:r>
              <a:rPr lang="en-US" sz="1600" b="1" dirty="0" smtClean="0"/>
              <a:t>Explanation: </a:t>
            </a:r>
          </a:p>
          <a:p>
            <a:r>
              <a:rPr lang="en-US" sz="1600" dirty="0" smtClean="0"/>
              <a:t>We already gave the directions the style we wanted in CSS. Now we can just apply them, using class=“directions.”</a:t>
            </a:r>
            <a:endParaRPr lang="en-US" sz="1600" dirty="0"/>
          </a:p>
        </p:txBody>
      </p:sp>
    </p:spTree>
    <p:extLst>
      <p:ext uri="{BB962C8B-B14F-4D97-AF65-F5344CB8AC3E}">
        <p14:creationId xmlns:p14="http://schemas.microsoft.com/office/powerpoint/2010/main" val="4286038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5"/>
            <a:ext cx="10515600" cy="1325563"/>
          </a:xfrm>
        </p:spPr>
        <p:txBody>
          <a:bodyPr>
            <a:normAutofit/>
          </a:bodyPr>
          <a:lstStyle/>
          <a:p>
            <a:pPr algn="ctr"/>
            <a:r>
              <a:rPr lang="en-US" sz="1800" b="1" dirty="0" smtClean="0"/>
              <a:t>Now, take a look at the answer </a:t>
            </a:r>
            <a:r>
              <a:rPr lang="en-US" sz="1800" b="1" dirty="0" err="1" smtClean="0"/>
              <a:t>divs.</a:t>
            </a:r>
            <a:r>
              <a:rPr lang="en-US" sz="1800" b="1" dirty="0" smtClean="0"/>
              <a:t> </a:t>
            </a:r>
            <a:r>
              <a:rPr lang="en-US" sz="1800" dirty="0" smtClean="0"/>
              <a:t> </a:t>
            </a:r>
            <a:r>
              <a:rPr lang="en-US" sz="1600" dirty="0" smtClean="0"/>
              <a:t/>
            </a:r>
            <a:br>
              <a:rPr lang="en-US" sz="1600" dirty="0" smtClean="0"/>
            </a:br>
            <a:r>
              <a:rPr lang="en-US" sz="1600" dirty="0" smtClean="0"/>
              <a:t/>
            </a:r>
            <a:br>
              <a:rPr lang="en-US" sz="1600" dirty="0" smtClean="0"/>
            </a:br>
            <a:r>
              <a:rPr lang="en-US" sz="1600" dirty="0" smtClean="0"/>
              <a:t>*I’m using W3 School’s Drag and Drop Tutorial’s example for the code for the </a:t>
            </a:r>
            <a:r>
              <a:rPr lang="en-US" sz="1600" dirty="0" err="1" smtClean="0"/>
              <a:t>draggable</a:t>
            </a:r>
            <a:r>
              <a:rPr lang="en-US" sz="1600" dirty="0" smtClean="0"/>
              <a:t> attribute, the event handlers, and the functions. I’ve noted which lines are from this tutorial in the comments of the code itself  using &lt;!--W3S-&gt;. </a:t>
            </a:r>
            <a:r>
              <a:rPr lang="en-US" sz="1600" b="1" dirty="0" smtClean="0"/>
              <a:t>  </a:t>
            </a:r>
            <a:endParaRPr lang="en-US" sz="1600" b="1" dirty="0"/>
          </a:p>
        </p:txBody>
      </p:sp>
      <p:sp>
        <p:nvSpPr>
          <p:cNvPr id="3" name="Content Placeholder 2"/>
          <p:cNvSpPr>
            <a:spLocks noGrp="1"/>
          </p:cNvSpPr>
          <p:nvPr>
            <p:ph sz="half" idx="1"/>
          </p:nvPr>
        </p:nvSpPr>
        <p:spPr>
          <a:xfrm>
            <a:off x="7633872" y="1825624"/>
            <a:ext cx="5181600" cy="4351338"/>
          </a:xfrm>
        </p:spPr>
        <p:txBody>
          <a:bodyPr>
            <a:normAutofit lnSpcReduction="10000"/>
          </a:bodyPr>
          <a:lstStyle/>
          <a:p>
            <a:pPr marL="0" indent="0">
              <a:buNone/>
            </a:pPr>
            <a:r>
              <a:rPr lang="en-US" sz="1400" b="1" dirty="0" smtClean="0">
                <a:latin typeface="Arial" panose="020B0604020202020204" pitchFamily="34" charset="0"/>
                <a:cs typeface="Arial" panose="020B0604020202020204" pitchFamily="34" charset="0"/>
              </a:rPr>
              <a:t>HTML Code: </a:t>
            </a:r>
          </a:p>
          <a:p>
            <a:pPr marL="0" indent="0">
              <a:buNone/>
            </a:pPr>
            <a:r>
              <a:rPr lang="en-US" sz="1400" dirty="0" smtClean="0">
                <a:latin typeface="Arial" panose="020B0604020202020204" pitchFamily="34" charset="0"/>
                <a:cs typeface="Arial" panose="020B0604020202020204" pitchFamily="34" charset="0"/>
              </a:rPr>
              <a:t>&lt;div class="center"&gt;</a:t>
            </a: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r>
              <a:rPr lang="en-US" sz="1400" dirty="0" smtClean="0">
                <a:latin typeface="Arial" panose="020B0604020202020204" pitchFamily="34" charset="0"/>
                <a:cs typeface="Arial" panose="020B0604020202020204" pitchFamily="34" charset="0"/>
              </a:rPr>
              <a:t>&lt;div id="answer1" </a:t>
            </a:r>
            <a:r>
              <a:rPr lang="en-US" sz="1400" dirty="0" err="1" smtClean="0">
                <a:latin typeface="Arial" panose="020B0604020202020204" pitchFamily="34" charset="0"/>
                <a:cs typeface="Arial" panose="020B0604020202020204" pitchFamily="34" charset="0"/>
              </a:rPr>
              <a:t>draggable</a:t>
            </a:r>
            <a:r>
              <a:rPr lang="en-US" sz="1400" dirty="0" smtClean="0">
                <a:latin typeface="Arial" panose="020B0604020202020204" pitchFamily="34" charset="0"/>
                <a:cs typeface="Arial" panose="020B0604020202020204" pitchFamily="34" charset="0"/>
              </a:rPr>
              <a:t>="true" </a:t>
            </a:r>
            <a:r>
              <a:rPr lang="en-US" sz="1400" dirty="0" err="1" smtClean="0">
                <a:latin typeface="Arial" panose="020B0604020202020204" pitchFamily="34" charset="0"/>
                <a:cs typeface="Arial" panose="020B0604020202020204" pitchFamily="34" charset="0"/>
              </a:rPr>
              <a:t>ondragstart</a:t>
            </a:r>
            <a:r>
              <a:rPr lang="en-US" sz="1400" dirty="0" smtClean="0">
                <a:latin typeface="Arial" panose="020B0604020202020204" pitchFamily="34" charset="0"/>
                <a:cs typeface="Arial" panose="020B0604020202020204" pitchFamily="34" charset="0"/>
              </a:rPr>
              <a:t>="drag(event)"&gt;are&lt;/div&gt; &lt;!—W3S -&gt;	</a:t>
            </a:r>
          </a:p>
          <a:p>
            <a:pPr marL="0" indent="0">
              <a:buNone/>
            </a:pPr>
            <a:r>
              <a:rPr lang="en-US" sz="1400" dirty="0" smtClean="0">
                <a:latin typeface="Arial" panose="020B0604020202020204" pitchFamily="34" charset="0"/>
                <a:cs typeface="Arial" panose="020B0604020202020204" pitchFamily="34" charset="0"/>
              </a:rPr>
              <a:t>&amp;</a:t>
            </a:r>
            <a:r>
              <a:rPr lang="en-US" sz="1400" dirty="0" err="1" smtClean="0">
                <a:latin typeface="Arial" panose="020B0604020202020204" pitchFamily="34" charset="0"/>
                <a:cs typeface="Arial" panose="020B0604020202020204" pitchFamily="34" charset="0"/>
              </a:rPr>
              <a:t>nbsp</a:t>
            </a:r>
            <a:r>
              <a:rPr lang="en-US" sz="1400" dirty="0" smtClean="0">
                <a:latin typeface="Arial" panose="020B0604020202020204" pitchFamily="34" charset="0"/>
                <a:cs typeface="Arial" panose="020B0604020202020204" pitchFamily="34" charset="0"/>
              </a:rPr>
              <a:t>;</a:t>
            </a:r>
          </a:p>
          <a:p>
            <a:pPr marL="0" indent="0">
              <a:buNone/>
            </a:pPr>
            <a:r>
              <a:rPr lang="en-US" sz="1400" dirty="0" smtClean="0">
                <a:latin typeface="Arial" panose="020B0604020202020204" pitchFamily="34" charset="0"/>
                <a:cs typeface="Arial" panose="020B0604020202020204" pitchFamily="34" charset="0"/>
              </a:rPr>
              <a:t>&lt;div id="answer2" </a:t>
            </a:r>
            <a:r>
              <a:rPr lang="en-US" sz="1400" dirty="0" err="1" smtClean="0">
                <a:latin typeface="Arial" panose="020B0604020202020204" pitchFamily="34" charset="0"/>
                <a:cs typeface="Arial" panose="020B0604020202020204" pitchFamily="34" charset="0"/>
              </a:rPr>
              <a:t>draggable</a:t>
            </a:r>
            <a:r>
              <a:rPr lang="en-US" sz="1400" dirty="0" smtClean="0">
                <a:latin typeface="Arial" panose="020B0604020202020204" pitchFamily="34" charset="0"/>
                <a:cs typeface="Arial" panose="020B0604020202020204" pitchFamily="34" charset="0"/>
              </a:rPr>
              <a:t>="true" </a:t>
            </a:r>
            <a:r>
              <a:rPr lang="en-US" sz="1400" dirty="0" err="1" smtClean="0">
                <a:latin typeface="Arial" panose="020B0604020202020204" pitchFamily="34" charset="0"/>
                <a:cs typeface="Arial" panose="020B0604020202020204" pitchFamily="34" charset="0"/>
              </a:rPr>
              <a:t>ondragstart</a:t>
            </a:r>
            <a:r>
              <a:rPr lang="en-US" sz="1400" dirty="0" smtClean="0">
                <a:latin typeface="Arial" panose="020B0604020202020204" pitchFamily="34" charset="0"/>
                <a:cs typeface="Arial" panose="020B0604020202020204" pitchFamily="34" charset="0"/>
              </a:rPr>
              <a:t>="drag(event)"&gt;will&lt;/div&gt; &lt;!—W3S -&gt;	</a:t>
            </a: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r>
              <a:rPr lang="en-US" sz="1400" dirty="0" smtClean="0">
                <a:latin typeface="Arial" panose="020B0604020202020204" pitchFamily="34" charset="0"/>
                <a:cs typeface="Arial" panose="020B0604020202020204" pitchFamily="34" charset="0"/>
              </a:rPr>
              <a:t>&lt;/div&gt;</a:t>
            </a:r>
            <a:endParaRPr lang="en-US" sz="1400" dirty="0">
              <a:latin typeface="Arial" panose="020B0604020202020204" pitchFamily="34" charset="0"/>
              <a:cs typeface="Arial" panose="020B0604020202020204" pitchFamily="34" charset="0"/>
            </a:endParaRPr>
          </a:p>
        </p:txBody>
      </p:sp>
      <p:sp>
        <p:nvSpPr>
          <p:cNvPr id="4" name="Content Placeholder 3"/>
          <p:cNvSpPr>
            <a:spLocks noGrp="1"/>
          </p:cNvSpPr>
          <p:nvPr>
            <p:ph sz="half" idx="2"/>
          </p:nvPr>
        </p:nvSpPr>
        <p:spPr>
          <a:xfrm>
            <a:off x="914400" y="1825624"/>
            <a:ext cx="5181600" cy="4794631"/>
          </a:xfrm>
        </p:spPr>
        <p:txBody>
          <a:bodyPr>
            <a:normAutofit lnSpcReduction="10000"/>
          </a:bodyPr>
          <a:lstStyle/>
          <a:p>
            <a:pPr marL="0" lvl="0" indent="0">
              <a:buNone/>
            </a:pPr>
            <a:r>
              <a:rPr lang="en-US" sz="1800" b="1" dirty="0" smtClean="0"/>
              <a:t>Explanation: </a:t>
            </a:r>
          </a:p>
          <a:p>
            <a:pPr marL="0" lvl="0" indent="0">
              <a:buNone/>
            </a:pPr>
            <a:endParaRPr lang="en-US" sz="1800" dirty="0" smtClean="0"/>
          </a:p>
          <a:p>
            <a:pPr marL="0" lvl="0" indent="0">
              <a:buNone/>
            </a:pPr>
            <a:r>
              <a:rPr lang="en-US" sz="1600" dirty="0" smtClean="0"/>
              <a:t>Make </a:t>
            </a:r>
            <a:r>
              <a:rPr lang="en-US" sz="1600" dirty="0"/>
              <a:t>the answer </a:t>
            </a:r>
            <a:r>
              <a:rPr lang="en-US" sz="1600" dirty="0" err="1"/>
              <a:t>divs</a:t>
            </a:r>
            <a:r>
              <a:rPr lang="en-US" sz="1600" dirty="0"/>
              <a:t>, including the appropriate CSS IDs. </a:t>
            </a:r>
          </a:p>
          <a:p>
            <a:pPr lvl="1"/>
            <a:r>
              <a:rPr lang="en-US" sz="1600" dirty="0"/>
              <a:t>Within the opening tag (after the ID), make each div </a:t>
            </a:r>
            <a:r>
              <a:rPr lang="en-US" sz="1600" dirty="0" err="1"/>
              <a:t>draggable</a:t>
            </a:r>
            <a:r>
              <a:rPr lang="en-US" sz="1600" dirty="0"/>
              <a:t>, add the event handler </a:t>
            </a:r>
            <a:r>
              <a:rPr lang="en-US" sz="1600" dirty="0" err="1"/>
              <a:t>ondragstart</a:t>
            </a:r>
            <a:r>
              <a:rPr lang="en-US" sz="1600" dirty="0"/>
              <a:t> and </a:t>
            </a:r>
            <a:r>
              <a:rPr lang="en-US" sz="1600" dirty="0" smtClean="0"/>
              <a:t>then connect </a:t>
            </a:r>
            <a:r>
              <a:rPr lang="en-US" sz="1600" dirty="0"/>
              <a:t>this handler to the function </a:t>
            </a:r>
            <a:r>
              <a:rPr lang="en-US" sz="1600" dirty="0" smtClean="0"/>
              <a:t>drag(). </a:t>
            </a:r>
            <a:r>
              <a:rPr lang="en-US" sz="1600" dirty="0"/>
              <a:t>The function should have an </a:t>
            </a:r>
            <a:r>
              <a:rPr lang="en-US" sz="1600" dirty="0" smtClean="0"/>
              <a:t>argument - </a:t>
            </a:r>
            <a:r>
              <a:rPr lang="en-US" sz="1600" dirty="0"/>
              <a:t>the </a:t>
            </a:r>
            <a:r>
              <a:rPr lang="en-US" sz="1600" dirty="0" smtClean="0"/>
              <a:t>argument is </a:t>
            </a:r>
            <a:r>
              <a:rPr lang="en-US" sz="1600" dirty="0"/>
              <a:t>called event. </a:t>
            </a:r>
          </a:p>
          <a:p>
            <a:pPr lvl="1"/>
            <a:r>
              <a:rPr lang="en-US" sz="1600" dirty="0" smtClean="0"/>
              <a:t>Put </a:t>
            </a:r>
            <a:r>
              <a:rPr lang="en-US" sz="1600" dirty="0"/>
              <a:t>the text for each </a:t>
            </a:r>
            <a:r>
              <a:rPr lang="en-US" sz="1600" dirty="0" smtClean="0"/>
              <a:t>answer between the opening and closing div tags. </a:t>
            </a:r>
          </a:p>
          <a:p>
            <a:pPr marL="457200" lvl="1" indent="0">
              <a:buNone/>
            </a:pPr>
            <a:endParaRPr lang="en-US" sz="1600" dirty="0"/>
          </a:p>
          <a:p>
            <a:pPr marL="457200" lvl="1" indent="0">
              <a:buNone/>
            </a:pPr>
            <a:endParaRPr lang="en-US" sz="1600" dirty="0" smtClean="0"/>
          </a:p>
          <a:p>
            <a:pPr marL="457200" lvl="1" indent="0">
              <a:buNone/>
            </a:pPr>
            <a:endParaRPr lang="en-US" sz="1600" dirty="0" smtClean="0"/>
          </a:p>
          <a:p>
            <a:pPr marL="457200" lvl="1" indent="0">
              <a:buNone/>
            </a:pPr>
            <a:endParaRPr lang="en-US" sz="1600" dirty="0"/>
          </a:p>
          <a:p>
            <a:pPr marL="0" indent="0">
              <a:buNone/>
            </a:pPr>
            <a:r>
              <a:rPr lang="en-US" sz="1600" dirty="0" smtClean="0"/>
              <a:t>Center the two </a:t>
            </a:r>
            <a:r>
              <a:rPr lang="en-US" sz="1600" dirty="0" err="1" smtClean="0"/>
              <a:t>divs</a:t>
            </a:r>
            <a:r>
              <a:rPr lang="en-US" sz="1600" dirty="0" smtClean="0"/>
              <a:t> by putting them in another div that uses the class “center.” </a:t>
            </a:r>
            <a:endParaRPr lang="en-US" sz="1600" dirty="0"/>
          </a:p>
        </p:txBody>
      </p:sp>
    </p:spTree>
    <p:extLst>
      <p:ext uri="{BB962C8B-B14F-4D97-AF65-F5344CB8AC3E}">
        <p14:creationId xmlns:p14="http://schemas.microsoft.com/office/powerpoint/2010/main" val="268354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b="1" dirty="0" smtClean="0"/>
              <a:t>Finally, we make the sentence and the blank. </a:t>
            </a:r>
            <a:endParaRPr lang="en-US" sz="1800" b="1" dirty="0"/>
          </a:p>
        </p:txBody>
      </p:sp>
      <p:sp>
        <p:nvSpPr>
          <p:cNvPr id="3" name="Content Placeholder 2"/>
          <p:cNvSpPr>
            <a:spLocks noGrp="1"/>
          </p:cNvSpPr>
          <p:nvPr>
            <p:ph sz="half" idx="1"/>
          </p:nvPr>
        </p:nvSpPr>
        <p:spPr/>
        <p:txBody>
          <a:bodyPr>
            <a:normAutofit lnSpcReduction="10000"/>
          </a:bodyPr>
          <a:lstStyle/>
          <a:p>
            <a:pPr marL="0" indent="0">
              <a:buNone/>
            </a:pPr>
            <a:r>
              <a:rPr lang="en-US" sz="1800" b="1" dirty="0" smtClean="0"/>
              <a:t>Explanation: </a:t>
            </a:r>
          </a:p>
          <a:p>
            <a:pPr marL="0" indent="0">
              <a:buNone/>
            </a:pPr>
            <a:r>
              <a:rPr lang="en-US" sz="1600" dirty="0" smtClean="0"/>
              <a:t>This is the first half of the sentence. Remember from the CSS that the class .sentence displays inline and floats left. </a:t>
            </a:r>
          </a:p>
          <a:p>
            <a:pPr marL="0" indent="0">
              <a:buNone/>
            </a:pPr>
            <a:endParaRPr lang="en-US" sz="1600" dirty="0" smtClean="0"/>
          </a:p>
          <a:p>
            <a:pPr marL="0" indent="0">
              <a:buNone/>
            </a:pPr>
            <a:endParaRPr lang="en-US" sz="1600" dirty="0"/>
          </a:p>
          <a:p>
            <a:pPr marL="0" indent="0">
              <a:buNone/>
            </a:pPr>
            <a:r>
              <a:rPr lang="en-US" sz="1600" dirty="0" smtClean="0"/>
              <a:t>The id #blank makes a box that also floats left (so it lies against the text). It has an event handler called </a:t>
            </a:r>
            <a:r>
              <a:rPr lang="en-US" sz="1600" dirty="0" err="1" smtClean="0"/>
              <a:t>ondragover</a:t>
            </a:r>
            <a:r>
              <a:rPr lang="en-US" sz="1600" dirty="0" smtClean="0"/>
              <a:t> that waits for an element to get dragged into its borders. When this action happens, it records data about the event, and sends that data on to the function </a:t>
            </a:r>
            <a:r>
              <a:rPr lang="en-US" sz="1600" dirty="0" err="1" smtClean="0"/>
              <a:t>allowCrossOver</a:t>
            </a:r>
            <a:r>
              <a:rPr lang="en-US" sz="1600" dirty="0" smtClean="0"/>
              <a:t>(). The tag for this box also has a handler that waits for the user to drop an element onto it. The handler passes the data it collects to the function drop().  </a:t>
            </a:r>
          </a:p>
          <a:p>
            <a:pPr marL="0" indent="0">
              <a:buNone/>
            </a:pPr>
            <a:endParaRPr lang="en-US" sz="1600" dirty="0" smtClean="0"/>
          </a:p>
          <a:p>
            <a:pPr marL="0" indent="0">
              <a:buNone/>
            </a:pPr>
            <a:endParaRPr lang="en-US" sz="1600" dirty="0"/>
          </a:p>
          <a:p>
            <a:pPr marL="0" indent="0">
              <a:buNone/>
            </a:pPr>
            <a:r>
              <a:rPr lang="en-US" sz="1600" dirty="0" smtClean="0"/>
              <a:t>Now, we finish our sentence. The class .sentence keeps the second half of the sentence on the same line. </a:t>
            </a:r>
            <a:endParaRPr lang="en-US" sz="1600" dirty="0"/>
          </a:p>
        </p:txBody>
      </p:sp>
      <p:sp>
        <p:nvSpPr>
          <p:cNvPr id="4" name="Content Placeholder 3"/>
          <p:cNvSpPr>
            <a:spLocks noGrp="1"/>
          </p:cNvSpPr>
          <p:nvPr>
            <p:ph sz="half" idx="2"/>
          </p:nvPr>
        </p:nvSpPr>
        <p:spPr/>
        <p:txBody>
          <a:bodyPr>
            <a:normAutofit lnSpcReduction="10000"/>
          </a:bodyPr>
          <a:lstStyle/>
          <a:p>
            <a:pPr marL="0" indent="0">
              <a:buNone/>
            </a:pPr>
            <a:r>
              <a:rPr lang="en-US" sz="1800" b="1" dirty="0" smtClean="0"/>
              <a:t>HTML Code: </a:t>
            </a:r>
          </a:p>
          <a:p>
            <a:pPr marL="0" indent="0">
              <a:buNone/>
            </a:pPr>
            <a:r>
              <a:rPr lang="en-US" sz="1400" dirty="0" smtClean="0">
                <a:latin typeface="Arial" panose="020B0604020202020204" pitchFamily="34" charset="0"/>
                <a:cs typeface="Arial" panose="020B0604020202020204" pitchFamily="34" charset="0"/>
              </a:rPr>
              <a:t>&lt;</a:t>
            </a:r>
            <a:r>
              <a:rPr lang="en-US" sz="1400" dirty="0">
                <a:latin typeface="Arial" panose="020B0604020202020204" pitchFamily="34" charset="0"/>
                <a:cs typeface="Arial" panose="020B0604020202020204" pitchFamily="34" charset="0"/>
              </a:rPr>
              <a:t>p class="sentence"&gt;On Tuesday, we &lt;/p</a:t>
            </a:r>
            <a:r>
              <a:rPr lang="en-US" sz="1400" dirty="0" smtClean="0">
                <a:latin typeface="Arial" panose="020B0604020202020204" pitchFamily="34" charset="0"/>
                <a:cs typeface="Arial" panose="020B0604020202020204" pitchFamily="34" charset="0"/>
              </a:rPr>
              <a:t>&gt;</a:t>
            </a: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&lt;div id="blank" </a:t>
            </a:r>
            <a:r>
              <a:rPr lang="en-US" sz="1400" dirty="0" err="1">
                <a:latin typeface="Arial" panose="020B0604020202020204" pitchFamily="34" charset="0"/>
                <a:cs typeface="Arial" panose="020B0604020202020204" pitchFamily="34" charset="0"/>
              </a:rPr>
              <a:t>ondrop</a:t>
            </a:r>
            <a:r>
              <a:rPr lang="en-US" sz="1400" dirty="0">
                <a:latin typeface="Arial" panose="020B0604020202020204" pitchFamily="34" charset="0"/>
                <a:cs typeface="Arial" panose="020B0604020202020204" pitchFamily="34" charset="0"/>
              </a:rPr>
              <a:t>="drop(event)" </a:t>
            </a:r>
            <a:r>
              <a:rPr lang="en-US" sz="1400" dirty="0" err="1" smtClean="0">
                <a:latin typeface="Arial" panose="020B0604020202020204" pitchFamily="34" charset="0"/>
                <a:cs typeface="Arial" panose="020B0604020202020204" pitchFamily="34" charset="0"/>
              </a:rPr>
              <a:t>ondragover</a:t>
            </a:r>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allowCrossOver</a:t>
            </a:r>
            <a:r>
              <a:rPr lang="en-US" sz="1400" dirty="0">
                <a:latin typeface="Arial" panose="020B0604020202020204" pitchFamily="34" charset="0"/>
                <a:cs typeface="Arial" panose="020B0604020202020204" pitchFamily="34" charset="0"/>
              </a:rPr>
              <a:t>(event)"&gt;&lt;/div</a:t>
            </a:r>
            <a:r>
              <a:rPr lang="en-US" sz="1400" dirty="0" smtClean="0">
                <a:latin typeface="Arial" panose="020B0604020202020204" pitchFamily="34" charset="0"/>
                <a:cs typeface="Arial" panose="020B0604020202020204" pitchFamily="34" charset="0"/>
              </a:rPr>
              <a:t>&gt;</a:t>
            </a:r>
            <a:r>
              <a:rPr lang="en-US" sz="14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&lt;!—W3S </a:t>
            </a:r>
            <a:r>
              <a:rPr lang="en-US" sz="1400" dirty="0">
                <a:latin typeface="Arial" panose="020B0604020202020204" pitchFamily="34" charset="0"/>
                <a:cs typeface="Arial" panose="020B0604020202020204" pitchFamily="34" charset="0"/>
              </a:rPr>
              <a:t>-&gt;</a:t>
            </a:r>
            <a:endParaRPr lang="en-US" sz="1400" dirty="0" smtClean="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&lt;p class="sentence"&gt; going to the beach.&lt;/p&gt;	</a:t>
            </a:r>
          </a:p>
        </p:txBody>
      </p:sp>
    </p:spTree>
    <p:extLst>
      <p:ext uri="{BB962C8B-B14F-4D97-AF65-F5344CB8AC3E}">
        <p14:creationId xmlns:p14="http://schemas.microsoft.com/office/powerpoint/2010/main" val="245520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10515600" cy="1325563"/>
          </a:xfrm>
        </p:spPr>
        <p:txBody>
          <a:bodyPr>
            <a:normAutofit fontScale="90000"/>
          </a:bodyPr>
          <a:lstStyle/>
          <a:p>
            <a:pPr algn="ctr"/>
            <a:r>
              <a:rPr lang="en-US" dirty="0" smtClean="0"/>
              <a:t/>
            </a:r>
            <a:br>
              <a:rPr lang="en-US" dirty="0" smtClean="0"/>
            </a:br>
            <a:r>
              <a:rPr lang="en-US" sz="2000" b="1" dirty="0" smtClean="0"/>
              <a:t>Our JavaScript starts with the function drag(). </a:t>
            </a:r>
            <a:br>
              <a:rPr lang="en-US" sz="2000" b="1" dirty="0" smtClean="0"/>
            </a:br>
            <a:r>
              <a:rPr lang="en-US" sz="1800" dirty="0"/>
              <a:t>*</a:t>
            </a:r>
            <a:r>
              <a:rPr lang="en-US" sz="1800" dirty="0" smtClean="0"/>
              <a:t>I’m using functions from W3 School’s tutorial. </a:t>
            </a: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endParaRPr lang="en-US" sz="2000" b="1" dirty="0"/>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74927" y="786384"/>
            <a:ext cx="8832849" cy="3445572"/>
          </a:xfrm>
        </p:spPr>
      </p:pic>
      <p:sp>
        <p:nvSpPr>
          <p:cNvPr id="4" name="Content Placeholder 3"/>
          <p:cNvSpPr>
            <a:spLocks noGrp="1"/>
          </p:cNvSpPr>
          <p:nvPr>
            <p:ph sz="half" idx="2"/>
          </p:nvPr>
        </p:nvSpPr>
        <p:spPr>
          <a:xfrm>
            <a:off x="271306" y="4277676"/>
            <a:ext cx="5181600" cy="2743199"/>
          </a:xfrm>
        </p:spPr>
        <p:txBody>
          <a:bodyPr/>
          <a:lstStyle/>
          <a:p>
            <a:pPr marL="0" indent="0">
              <a:buNone/>
            </a:pPr>
            <a:r>
              <a:rPr lang="en-US" sz="1800" b="1" dirty="0" smtClean="0"/>
              <a:t>Explanation:</a:t>
            </a:r>
          </a:p>
          <a:p>
            <a:pPr marL="0" indent="0">
              <a:buNone/>
            </a:pPr>
            <a:r>
              <a:rPr lang="en-US" sz="1600" dirty="0" smtClean="0"/>
              <a:t>The function drag() allows a user to pick up an element. Before the function can work, the element needs an event handler in its HTML tag. This handler creates data about the event and the element. We need to store or </a:t>
            </a:r>
            <a:r>
              <a:rPr lang="en-US" sz="1600" i="1" dirty="0" smtClean="0"/>
              <a:t>set</a:t>
            </a:r>
            <a:r>
              <a:rPr lang="en-US" sz="1600" dirty="0" smtClean="0"/>
              <a:t> this data. </a:t>
            </a:r>
          </a:p>
          <a:p>
            <a:pPr marL="0" indent="0">
              <a:buNone/>
            </a:pPr>
            <a:r>
              <a:rPr lang="en-US" sz="1600" dirty="0" smtClean="0"/>
              <a:t>In the screenshot above, the user has selected “are.” The function drag() is storing information about the user’s action; this stored information helps the later functions know </a:t>
            </a:r>
            <a:r>
              <a:rPr lang="en-US" sz="1600" i="1" dirty="0" smtClean="0"/>
              <a:t>which</a:t>
            </a:r>
            <a:r>
              <a:rPr lang="en-US" sz="1600" dirty="0" smtClean="0"/>
              <a:t> element to “worry about.” </a:t>
            </a:r>
            <a:endParaRPr lang="en-US" sz="1600" dirty="0"/>
          </a:p>
        </p:txBody>
      </p:sp>
      <p:sp>
        <p:nvSpPr>
          <p:cNvPr id="7" name="Content Placeholder 3"/>
          <p:cNvSpPr txBox="1">
            <a:spLocks/>
          </p:cNvSpPr>
          <p:nvPr/>
        </p:nvSpPr>
        <p:spPr>
          <a:xfrm>
            <a:off x="5879592" y="4231956"/>
            <a:ext cx="5617464" cy="25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smtClean="0"/>
              <a:t>JavaScript Code: </a:t>
            </a:r>
          </a:p>
          <a:p>
            <a:pPr marL="0" indent="0">
              <a:buNone/>
            </a:pPr>
            <a:r>
              <a:rPr lang="en-US" sz="1400" dirty="0">
                <a:latin typeface="Arial" panose="020B0604020202020204" pitchFamily="34" charset="0"/>
                <a:cs typeface="Arial" panose="020B0604020202020204" pitchFamily="34" charset="0"/>
              </a:rPr>
              <a:t>function drag(</a:t>
            </a:r>
            <a:r>
              <a:rPr lang="en-US" sz="1400" dirty="0" err="1">
                <a:latin typeface="Arial" panose="020B0604020202020204" pitchFamily="34" charset="0"/>
                <a:cs typeface="Arial" panose="020B0604020202020204" pitchFamily="34" charset="0"/>
              </a:rPr>
              <a:t>abstractBundle</a:t>
            </a:r>
            <a:r>
              <a:rPr lang="en-US" sz="14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marL="0" indent="0">
              <a:buNone/>
            </a:pPr>
            <a:r>
              <a:rPr lang="en-US" sz="1400" dirty="0" err="1">
                <a:latin typeface="Arial" panose="020B0604020202020204" pitchFamily="34" charset="0"/>
                <a:cs typeface="Arial" panose="020B0604020202020204" pitchFamily="34" charset="0"/>
              </a:rPr>
              <a:t>abstractBundle.dataTransfer.setData</a:t>
            </a:r>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Text",abstractBundle.target.id</a:t>
            </a:r>
            <a:r>
              <a:rPr lang="en-US" sz="1400" dirty="0">
                <a:latin typeface="Arial" panose="020B0604020202020204" pitchFamily="34" charset="0"/>
                <a:cs typeface="Arial" panose="020B0604020202020204" pitchFamily="34" charset="0"/>
              </a:rPr>
              <a:t>);</a:t>
            </a:r>
          </a:p>
          <a:p>
            <a:pPr marL="0" indent="0">
              <a:buNone/>
            </a:pP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3399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79"/>
            <a:ext cx="10515600" cy="1325563"/>
          </a:xfrm>
        </p:spPr>
        <p:txBody>
          <a:bodyPr>
            <a:normAutofit/>
          </a:bodyPr>
          <a:lstStyle/>
          <a:p>
            <a:pPr algn="ctr"/>
            <a:r>
              <a:rPr lang="en-US" sz="2000" b="1" dirty="0" smtClean="0"/>
              <a:t>Our second function is </a:t>
            </a:r>
            <a:r>
              <a:rPr lang="en-US" sz="2000" b="1" dirty="0" err="1" smtClean="0"/>
              <a:t>allowCrossOver</a:t>
            </a:r>
            <a:r>
              <a:rPr lang="en-US" sz="2000" b="1" dirty="0" smtClean="0"/>
              <a:t>()</a:t>
            </a:r>
            <a:r>
              <a:rPr lang="en-US" sz="1800" b="1" dirty="0" smtClean="0"/>
              <a:t/>
            </a:r>
            <a:br>
              <a:rPr lang="en-US" sz="1800" b="1" dirty="0" smtClean="0"/>
            </a:br>
            <a:r>
              <a:rPr lang="en-US" sz="1800" dirty="0" smtClean="0"/>
              <a:t>*I’m using W3 School’s functions. </a:t>
            </a:r>
            <a:r>
              <a:rPr lang="en-US" dirty="0" smtClean="0"/>
              <a:t/>
            </a:r>
            <a:br>
              <a:rPr lang="en-US" dirty="0" smtClean="0"/>
            </a:br>
            <a:endParaRPr lang="en-US" dirty="0"/>
          </a:p>
        </p:txBody>
      </p:sp>
      <p:sp>
        <p:nvSpPr>
          <p:cNvPr id="3" name="Content Placeholder 2"/>
          <p:cNvSpPr>
            <a:spLocks noGrp="1"/>
          </p:cNvSpPr>
          <p:nvPr>
            <p:ph sz="half" idx="1"/>
          </p:nvPr>
        </p:nvSpPr>
        <p:spPr>
          <a:xfrm>
            <a:off x="857217" y="4811781"/>
            <a:ext cx="5181600" cy="1575493"/>
          </a:xfrm>
        </p:spPr>
        <p:txBody>
          <a:bodyPr>
            <a:normAutofit fontScale="92500" lnSpcReduction="20000"/>
          </a:bodyPr>
          <a:lstStyle/>
          <a:p>
            <a:pPr marL="0" indent="0">
              <a:buNone/>
            </a:pPr>
            <a:r>
              <a:rPr lang="en-US" sz="1900" b="1" dirty="0" smtClean="0"/>
              <a:t>Explanation: </a:t>
            </a:r>
          </a:p>
          <a:p>
            <a:pPr marL="0" indent="0">
              <a:buNone/>
            </a:pPr>
            <a:r>
              <a:rPr lang="en-US" sz="1700" dirty="0" smtClean="0"/>
              <a:t>We want to move our element across boundaries. Default settings don’t let users do this. </a:t>
            </a:r>
          </a:p>
          <a:p>
            <a:pPr marL="0" indent="0">
              <a:buNone/>
            </a:pPr>
            <a:r>
              <a:rPr lang="en-US" sz="1700" dirty="0" smtClean="0"/>
              <a:t>We can override these settings by putting the </a:t>
            </a:r>
            <a:r>
              <a:rPr lang="en-US" sz="1700" dirty="0" err="1" smtClean="0"/>
              <a:t>preventDefault</a:t>
            </a:r>
            <a:r>
              <a:rPr lang="en-US" sz="1700" dirty="0" smtClean="0"/>
              <a:t>() method inside our </a:t>
            </a:r>
            <a:r>
              <a:rPr lang="en-US" sz="1700" dirty="0" err="1" smtClean="0"/>
              <a:t>allowCrossOver</a:t>
            </a:r>
            <a:r>
              <a:rPr lang="en-US" sz="1700" dirty="0" smtClean="0"/>
              <a:t>() function. </a:t>
            </a:r>
            <a:endParaRPr lang="en-US" sz="1700" dirty="0"/>
          </a:p>
        </p:txBody>
      </p:sp>
      <p:sp>
        <p:nvSpPr>
          <p:cNvPr id="4" name="Content Placeholder 3"/>
          <p:cNvSpPr>
            <a:spLocks noGrp="1"/>
          </p:cNvSpPr>
          <p:nvPr>
            <p:ph sz="half" idx="2"/>
          </p:nvPr>
        </p:nvSpPr>
        <p:spPr>
          <a:xfrm>
            <a:off x="6172200" y="4811781"/>
            <a:ext cx="5181600" cy="1575493"/>
          </a:xfrm>
        </p:spPr>
        <p:txBody>
          <a:bodyPr>
            <a:normAutofit fontScale="92500" lnSpcReduction="20000"/>
          </a:bodyPr>
          <a:lstStyle/>
          <a:p>
            <a:pPr marL="0" indent="0">
              <a:buNone/>
            </a:pPr>
            <a:r>
              <a:rPr lang="en-US" sz="1900" b="1" dirty="0" smtClean="0"/>
              <a:t>JavaScript Code: </a:t>
            </a:r>
          </a:p>
          <a:p>
            <a:r>
              <a:rPr lang="en-US" sz="1500" dirty="0">
                <a:latin typeface="Arial" panose="020B0604020202020204" pitchFamily="34" charset="0"/>
                <a:cs typeface="Arial" panose="020B0604020202020204" pitchFamily="34" charset="0"/>
              </a:rPr>
              <a:t>function </a:t>
            </a:r>
            <a:r>
              <a:rPr lang="en-US" sz="1500" dirty="0" err="1">
                <a:latin typeface="Arial" panose="020B0604020202020204" pitchFamily="34" charset="0"/>
                <a:cs typeface="Arial" panose="020B0604020202020204" pitchFamily="34" charset="0"/>
              </a:rPr>
              <a:t>allowCrossOver</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abstractBundle</a:t>
            </a:r>
            <a:r>
              <a:rPr lang="en-US" sz="1500" dirty="0">
                <a:latin typeface="Arial" panose="020B0604020202020204" pitchFamily="34" charset="0"/>
                <a:cs typeface="Arial" panose="020B0604020202020204" pitchFamily="34" charset="0"/>
              </a:rPr>
              <a:t>)	//Attribution: function code from W3 Schools </a:t>
            </a:r>
          </a:p>
          <a:p>
            <a:r>
              <a:rPr lang="en-US" sz="1500" dirty="0">
                <a:latin typeface="Arial" panose="020B0604020202020204" pitchFamily="34" charset="0"/>
                <a:cs typeface="Arial" panose="020B0604020202020204" pitchFamily="34" charset="0"/>
              </a:rPr>
              <a:t>{</a:t>
            </a:r>
          </a:p>
          <a:p>
            <a:r>
              <a:rPr lang="en-US" sz="1500" dirty="0" err="1">
                <a:latin typeface="Arial" panose="020B0604020202020204" pitchFamily="34" charset="0"/>
                <a:cs typeface="Arial" panose="020B0604020202020204" pitchFamily="34" charset="0"/>
              </a:rPr>
              <a:t>abstractBundle.preventDefault</a:t>
            </a:r>
            <a:r>
              <a:rPr lang="en-US" sz="1500" dirty="0">
                <a:latin typeface="Arial" panose="020B0604020202020204" pitchFamily="34" charset="0"/>
                <a:cs typeface="Arial" panose="020B0604020202020204" pitchFamily="34" charset="0"/>
              </a:rPr>
              <a:t>();</a:t>
            </a:r>
          </a:p>
          <a:p>
            <a:r>
              <a:rPr lang="en-US" sz="1500" dirty="0" smtClean="0">
                <a:latin typeface="Arial" panose="020B0604020202020204" pitchFamily="34" charset="0"/>
                <a:cs typeface="Arial" panose="020B0604020202020204" pitchFamily="34" charset="0"/>
              </a:rPr>
              <a:t>}	</a:t>
            </a:r>
            <a:endParaRPr lang="en-US" sz="15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588" y="585215"/>
            <a:ext cx="11022457" cy="4115211"/>
          </a:xfrm>
          <a:prstGeom prst="rect">
            <a:avLst/>
          </a:prstGeom>
        </p:spPr>
      </p:pic>
    </p:spTree>
    <p:extLst>
      <p:ext uri="{BB962C8B-B14F-4D97-AF65-F5344CB8AC3E}">
        <p14:creationId xmlns:p14="http://schemas.microsoft.com/office/powerpoint/2010/main" val="24160070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841"/>
            <a:ext cx="10515600" cy="822960"/>
          </a:xfrm>
        </p:spPr>
        <p:txBody>
          <a:bodyPr/>
          <a:lstStyle/>
          <a:p>
            <a:pPr algn="ctr"/>
            <a:r>
              <a:rPr lang="en-US" sz="1800" b="1" dirty="0" smtClean="0"/>
              <a:t>Our final function is drop()</a:t>
            </a:r>
            <a:r>
              <a:rPr lang="en-US" dirty="0" smtClean="0"/>
              <a:t/>
            </a:r>
            <a:br>
              <a:rPr lang="en-US" dirty="0" smtClean="0"/>
            </a:br>
            <a:r>
              <a:rPr lang="en-US" sz="1600" dirty="0" smtClean="0"/>
              <a:t>*I am using W3 School’s functions</a:t>
            </a:r>
            <a:br>
              <a:rPr lang="en-US" sz="1600" dirty="0" smtClean="0"/>
            </a:br>
            <a:endParaRPr lang="en-US" sz="1600" dirty="0"/>
          </a:p>
        </p:txBody>
      </p:sp>
      <p:sp>
        <p:nvSpPr>
          <p:cNvPr id="3" name="Content Placeholder 2"/>
          <p:cNvSpPr>
            <a:spLocks noGrp="1"/>
          </p:cNvSpPr>
          <p:nvPr>
            <p:ph sz="half" idx="1"/>
          </p:nvPr>
        </p:nvSpPr>
        <p:spPr>
          <a:xfrm>
            <a:off x="568550" y="4101152"/>
            <a:ext cx="5181600" cy="2747963"/>
          </a:xfrm>
        </p:spPr>
        <p:txBody>
          <a:bodyPr>
            <a:normAutofit/>
          </a:bodyPr>
          <a:lstStyle/>
          <a:p>
            <a:pPr marL="0" indent="0">
              <a:buNone/>
            </a:pPr>
            <a:r>
              <a:rPr lang="en-US" sz="1800" b="1" dirty="0" smtClean="0"/>
              <a:t>Explanation: </a:t>
            </a:r>
          </a:p>
          <a:p>
            <a:pPr marL="0" indent="0">
              <a:buNone/>
            </a:pPr>
            <a:r>
              <a:rPr lang="en-US" sz="1600" dirty="0" smtClean="0"/>
              <a:t>To let the user drop an element, we once again need to override default settings. </a:t>
            </a:r>
          </a:p>
          <a:p>
            <a:pPr marL="0" indent="0">
              <a:buNone/>
            </a:pPr>
            <a:r>
              <a:rPr lang="en-US" sz="1600" dirty="0" smtClean="0"/>
              <a:t>We need to get and store information from the parameter </a:t>
            </a:r>
            <a:r>
              <a:rPr lang="en-US" sz="1600" dirty="0" err="1" smtClean="0"/>
              <a:t>abstractBundle</a:t>
            </a:r>
            <a:r>
              <a:rPr lang="en-US" sz="1600" dirty="0" smtClean="0"/>
              <a:t>. We use the method </a:t>
            </a:r>
            <a:r>
              <a:rPr lang="en-US" sz="1600" dirty="0" err="1" smtClean="0"/>
              <a:t>getData</a:t>
            </a:r>
            <a:r>
              <a:rPr lang="en-US" sz="1600" dirty="0" smtClean="0"/>
              <a:t>() to obtain the information and then we create a variable called</a:t>
            </a:r>
            <a:r>
              <a:rPr lang="en-US" sz="1600" i="1" dirty="0" smtClean="0"/>
              <a:t> data </a:t>
            </a:r>
            <a:r>
              <a:rPr lang="en-US" sz="1600" dirty="0" smtClean="0"/>
              <a:t>to hold the information. </a:t>
            </a:r>
          </a:p>
          <a:p>
            <a:pPr marL="0" indent="0">
              <a:buNone/>
            </a:pPr>
            <a:r>
              <a:rPr lang="en-US" sz="1600" dirty="0" smtClean="0"/>
              <a:t>We can use the information carried in the variable </a:t>
            </a:r>
            <a:r>
              <a:rPr lang="en-US" sz="1600" i="1" dirty="0" smtClean="0"/>
              <a:t>data</a:t>
            </a:r>
            <a:r>
              <a:rPr lang="en-US" sz="1600" dirty="0" smtClean="0"/>
              <a:t> to recreate our element using </a:t>
            </a:r>
            <a:r>
              <a:rPr lang="en-US" sz="1600" dirty="0" err="1" smtClean="0"/>
              <a:t>appendChild</a:t>
            </a:r>
            <a:r>
              <a:rPr lang="en-US" sz="1600" dirty="0" smtClean="0"/>
              <a:t>(), this time in our destination. </a:t>
            </a:r>
            <a:endParaRPr lang="en-US" sz="1600" dirty="0"/>
          </a:p>
        </p:txBody>
      </p:sp>
      <p:sp>
        <p:nvSpPr>
          <p:cNvPr id="4" name="Content Placeholder 3"/>
          <p:cNvSpPr>
            <a:spLocks noGrp="1"/>
          </p:cNvSpPr>
          <p:nvPr>
            <p:ph sz="half" idx="2"/>
          </p:nvPr>
        </p:nvSpPr>
        <p:spPr>
          <a:xfrm>
            <a:off x="6297168" y="4115059"/>
            <a:ext cx="5687568" cy="2747964"/>
          </a:xfrm>
        </p:spPr>
        <p:txBody>
          <a:bodyPr>
            <a:normAutofit/>
          </a:bodyPr>
          <a:lstStyle/>
          <a:p>
            <a:pPr marL="0" indent="0">
              <a:buNone/>
            </a:pPr>
            <a:r>
              <a:rPr lang="en-US" sz="1800" b="1" dirty="0" smtClean="0"/>
              <a:t>JavaScript Code: </a:t>
            </a:r>
          </a:p>
          <a:p>
            <a:pPr marL="0" indent="0">
              <a:buNone/>
            </a:pPr>
            <a:r>
              <a:rPr lang="en-US" sz="1400" dirty="0">
                <a:latin typeface="Arial" panose="020B0604020202020204" pitchFamily="34" charset="0"/>
                <a:cs typeface="Arial" panose="020B0604020202020204" pitchFamily="34" charset="0"/>
              </a:rPr>
              <a:t>function drop(</a:t>
            </a:r>
            <a:r>
              <a:rPr lang="en-US" sz="1400" dirty="0" err="1">
                <a:latin typeface="Arial" panose="020B0604020202020204" pitchFamily="34" charset="0"/>
                <a:cs typeface="Arial" panose="020B0604020202020204" pitchFamily="34" charset="0"/>
              </a:rPr>
              <a:t>abstractBundle</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marL="0" indent="0">
              <a:buNone/>
            </a:pPr>
            <a:r>
              <a:rPr lang="en-US" sz="1400" dirty="0" err="1">
                <a:latin typeface="Arial" panose="020B0604020202020204" pitchFamily="34" charset="0"/>
                <a:cs typeface="Arial" panose="020B0604020202020204" pitchFamily="34" charset="0"/>
              </a:rPr>
              <a:t>abstractBundle.preventDefault</a:t>
            </a:r>
            <a:r>
              <a:rPr lang="en-US" sz="1400" dirty="0">
                <a:latin typeface="Arial" panose="020B0604020202020204" pitchFamily="34" charset="0"/>
                <a:cs typeface="Arial" panose="020B0604020202020204" pitchFamily="34" charset="0"/>
              </a:rPr>
              <a:t>();</a:t>
            </a:r>
          </a:p>
          <a:p>
            <a:pPr marL="0" indent="0">
              <a:buNone/>
            </a:pPr>
            <a:r>
              <a:rPr lang="en-US" sz="1400" dirty="0" err="1">
                <a:latin typeface="Arial" panose="020B0604020202020204" pitchFamily="34" charset="0"/>
                <a:cs typeface="Arial" panose="020B0604020202020204" pitchFamily="34" charset="0"/>
              </a:rPr>
              <a:t>var</a:t>
            </a:r>
            <a:r>
              <a:rPr lang="en-US" sz="1400" dirty="0">
                <a:latin typeface="Arial" panose="020B0604020202020204" pitchFamily="34" charset="0"/>
                <a:cs typeface="Arial" panose="020B0604020202020204" pitchFamily="34" charset="0"/>
              </a:rPr>
              <a:t> data=</a:t>
            </a:r>
            <a:r>
              <a:rPr lang="en-US" sz="1400" dirty="0" err="1">
                <a:latin typeface="Arial" panose="020B0604020202020204" pitchFamily="34" charset="0"/>
                <a:cs typeface="Arial" panose="020B0604020202020204" pitchFamily="34" charset="0"/>
              </a:rPr>
              <a:t>abstractBundle.dataTransfer.getData</a:t>
            </a:r>
            <a:r>
              <a:rPr lang="en-US" sz="1400" dirty="0">
                <a:latin typeface="Arial" panose="020B0604020202020204" pitchFamily="34" charset="0"/>
                <a:cs typeface="Arial" panose="020B0604020202020204" pitchFamily="34" charset="0"/>
              </a:rPr>
              <a:t>("Text");</a:t>
            </a:r>
          </a:p>
          <a:p>
            <a:pPr marL="0" indent="0">
              <a:buNone/>
            </a:pPr>
            <a:r>
              <a:rPr lang="en-US" sz="1400" dirty="0" err="1">
                <a:latin typeface="Arial" panose="020B0604020202020204" pitchFamily="34" charset="0"/>
                <a:cs typeface="Arial" panose="020B0604020202020204" pitchFamily="34" charset="0"/>
              </a:rPr>
              <a:t>abstractBundle.target.appendChild</a:t>
            </a:r>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document.getElementById</a:t>
            </a:r>
            <a:r>
              <a:rPr lang="en-US" sz="1400" dirty="0">
                <a:latin typeface="Arial" panose="020B0604020202020204" pitchFamily="34" charset="0"/>
                <a:cs typeface="Arial" panose="020B0604020202020204" pitchFamily="34" charset="0"/>
              </a:rPr>
              <a:t>(data));</a:t>
            </a:r>
          </a:p>
          <a:p>
            <a:pPr marL="0" indent="0">
              <a:buNone/>
            </a:pPr>
            <a:r>
              <a:rPr lang="en-US" sz="1400" dirty="0" smtClean="0">
                <a:latin typeface="Arial" panose="020B0604020202020204" pitchFamily="34" charset="0"/>
                <a:cs typeface="Arial" panose="020B0604020202020204" pitchFamily="34" charset="0"/>
              </a:rPr>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540" y="687408"/>
            <a:ext cx="8263324" cy="3427651"/>
          </a:xfrm>
          <a:prstGeom prst="rect">
            <a:avLst/>
          </a:prstGeom>
        </p:spPr>
      </p:pic>
    </p:spTree>
    <p:extLst>
      <p:ext uri="{BB962C8B-B14F-4D97-AF65-F5344CB8AC3E}">
        <p14:creationId xmlns:p14="http://schemas.microsoft.com/office/powerpoint/2010/main" val="4237164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5449"/>
            <a:ext cx="9144000" cy="960119"/>
          </a:xfrm>
        </p:spPr>
        <p:txBody>
          <a:bodyPr>
            <a:normAutofit/>
          </a:bodyPr>
          <a:lstStyle/>
          <a:p>
            <a:r>
              <a:rPr lang="en-US" b="1" dirty="0" smtClean="0"/>
              <a:t>Importance</a:t>
            </a:r>
            <a:endParaRPr lang="en-US" b="1" dirty="0"/>
          </a:p>
        </p:txBody>
      </p:sp>
      <p:sp>
        <p:nvSpPr>
          <p:cNvPr id="3" name="Subtitle 2"/>
          <p:cNvSpPr>
            <a:spLocks noGrp="1"/>
          </p:cNvSpPr>
          <p:nvPr>
            <p:ph type="subTitle" idx="1"/>
          </p:nvPr>
        </p:nvSpPr>
        <p:spPr>
          <a:xfrm>
            <a:off x="1524000" y="1179576"/>
            <a:ext cx="9144000" cy="5221224"/>
          </a:xfrm>
        </p:spPr>
        <p:txBody>
          <a:bodyPr>
            <a:normAutofit fontScale="92500" lnSpcReduction="20000"/>
          </a:bodyPr>
          <a:lstStyle/>
          <a:p>
            <a:pPr algn="l"/>
            <a:r>
              <a:rPr lang="en-US" dirty="0" smtClean="0"/>
              <a:t>When I organize information, I like to use note-cards. I can group them in different ways, and when I use them, I feel more creative than when I’m simply writing things on paper or typing using word-processing software.  Likewise, I find drag-and-drop software and websites more fun to use than ones that are more linear. </a:t>
            </a:r>
          </a:p>
          <a:p>
            <a:pPr algn="l"/>
            <a:r>
              <a:rPr lang="en-US" dirty="0" smtClean="0"/>
              <a:t>It is much easier for a user to select or even sort options by dragging and dropping instead of typing into forms. This technique also makes it easier to visualize what one has selected, and notice errors. In addition, many new laptops have a touchscreen option. While traditional forms aren’t very well suited to touchscreen technology, touchscreens are made for drag-and-drop selection. Clearly companies are making touchscreens because they believe that drag-and-drop technology is what the market wants; this certainly seems to be true in the case of smart phones. As more customers get devices with touchscreens, web developers will need to create drag-and-drop websites. </a:t>
            </a:r>
          </a:p>
          <a:p>
            <a:pPr algn="l"/>
            <a:r>
              <a:rPr lang="en-US" dirty="0" smtClean="0"/>
              <a:t>I didn’t have an easy time creating CSS and HTML that worked well with drag-and-drop JavaScript functions. For my webpage to be coherent, I needed to place my #blank div very carefully. As difficult as it was to work out those details, I’m glad I have a basic understanding of drag-and-drop technology: likely it will be a big part of web development in the future. </a:t>
            </a:r>
          </a:p>
          <a:p>
            <a:pPr algn="l"/>
            <a:endParaRPr lang="en-US" dirty="0"/>
          </a:p>
        </p:txBody>
      </p:sp>
    </p:spTree>
    <p:extLst>
      <p:ext uri="{BB962C8B-B14F-4D97-AF65-F5344CB8AC3E}">
        <p14:creationId xmlns:p14="http://schemas.microsoft.com/office/powerpoint/2010/main" val="1488643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 y="274320"/>
            <a:ext cx="11914632" cy="2585323"/>
          </a:xfrm>
          <a:prstGeom prst="rect">
            <a:avLst/>
          </a:prstGeom>
          <a:noFill/>
        </p:spPr>
        <p:txBody>
          <a:bodyPr wrap="square" rtlCol="0">
            <a:spAutoFit/>
          </a:bodyPr>
          <a:lstStyle/>
          <a:p>
            <a:pPr algn="ctr"/>
            <a:r>
              <a:rPr lang="en-US" b="1" dirty="0" smtClean="0"/>
              <a:t>Resources</a:t>
            </a:r>
          </a:p>
          <a:p>
            <a:pPr algn="ctr"/>
            <a:endParaRPr lang="en-US" b="1" dirty="0" smtClean="0"/>
          </a:p>
          <a:p>
            <a:r>
              <a:rPr lang="en-US" dirty="0" smtClean="0"/>
              <a:t>Ballard, Phil and Michael </a:t>
            </a:r>
            <a:r>
              <a:rPr lang="en-US" dirty="0" err="1" smtClean="0"/>
              <a:t>Moncur</a:t>
            </a:r>
            <a:r>
              <a:rPr lang="en-US" dirty="0" smtClean="0"/>
              <a:t>. </a:t>
            </a:r>
            <a:r>
              <a:rPr lang="en-US" i="1" dirty="0" err="1" smtClean="0"/>
              <a:t>Sams</a:t>
            </a:r>
            <a:r>
              <a:rPr lang="en-US" i="1" dirty="0" smtClean="0"/>
              <a:t> Teach Yourself JavaScript in 24 Hours 5</a:t>
            </a:r>
            <a:r>
              <a:rPr lang="en-US" i="1" baseline="30000" dirty="0" smtClean="0"/>
              <a:t>th</a:t>
            </a:r>
            <a:r>
              <a:rPr lang="en-US" i="1" dirty="0" smtClean="0"/>
              <a:t> ed</a:t>
            </a:r>
            <a:r>
              <a:rPr lang="en-US" dirty="0" smtClean="0"/>
              <a:t>. Indiana: </a:t>
            </a:r>
            <a:r>
              <a:rPr lang="en-US" dirty="0" err="1" smtClean="0"/>
              <a:t>Sams</a:t>
            </a:r>
            <a:r>
              <a:rPr lang="en-US" dirty="0" smtClean="0"/>
              <a:t>, 2013. Print.</a:t>
            </a:r>
          </a:p>
          <a:p>
            <a:endParaRPr lang="en-US" dirty="0" smtClean="0"/>
          </a:p>
          <a:p>
            <a:r>
              <a:rPr lang="en-US" dirty="0" smtClean="0"/>
              <a:t>Blum, Ken and Lee Cottrell. </a:t>
            </a:r>
            <a:r>
              <a:rPr lang="en-US" i="1" dirty="0" smtClean="0"/>
              <a:t>HTML5 Multimedia Developer’s Guide</a:t>
            </a:r>
            <a:r>
              <a:rPr lang="en-US" dirty="0" smtClean="0"/>
              <a:t>. McGraw Hill, 2012. Print.</a:t>
            </a:r>
          </a:p>
          <a:p>
            <a:r>
              <a:rPr lang="en-US" dirty="0" smtClean="0"/>
              <a:t> </a:t>
            </a:r>
          </a:p>
          <a:p>
            <a:r>
              <a:rPr lang="en-US" dirty="0" smtClean="0"/>
              <a:t>“HTML5 Drag and Drop.” </a:t>
            </a:r>
            <a:r>
              <a:rPr lang="en-US" i="1" dirty="0" smtClean="0"/>
              <a:t>W3 Schools.com</a:t>
            </a:r>
            <a:r>
              <a:rPr lang="en-US" dirty="0" smtClean="0"/>
              <a:t>. Web. Access date: 5 May 2014. </a:t>
            </a:r>
          </a:p>
          <a:p>
            <a:r>
              <a:rPr lang="en-US" dirty="0" smtClean="0"/>
              <a:t> </a:t>
            </a:r>
          </a:p>
          <a:p>
            <a:endParaRPr lang="en-US" dirty="0"/>
          </a:p>
        </p:txBody>
      </p:sp>
    </p:spTree>
    <p:extLst>
      <p:ext uri="{BB962C8B-B14F-4D97-AF65-F5344CB8AC3E}">
        <p14:creationId xmlns:p14="http://schemas.microsoft.com/office/powerpoint/2010/main" val="1813142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TotalTime>
  <Words>1442</Words>
  <Application>Microsoft Office PowerPoint</Application>
  <PresentationFormat>Widescreen</PresentationFormat>
  <Paragraphs>290</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Drag-and-Drop By Michelle </vt:lpstr>
      <vt:lpstr>Drag-and-Drop To do: a very brief outline  </vt:lpstr>
      <vt:lpstr>PowerPoint Presentation</vt:lpstr>
      <vt:lpstr>PowerPoint Presentation</vt:lpstr>
      <vt:lpstr>PowerPoint Presentation</vt:lpstr>
      <vt:lpstr>PowerPoint Presentation</vt:lpstr>
      <vt:lpstr>Let’s start by using CSS to style the webpage. I want my blank box to go in between two parts of my sentence, so the sentence class needs to display inline. Below is a screenshot of the webpage.   *The screenshot also includes the related HTML. We’ll look at that later. </vt:lpstr>
      <vt:lpstr>I’m using divs to hold my answers and make my blank space. My divs are going to be boxes, so they each need a height, a weight, and a background-color.  </vt:lpstr>
      <vt:lpstr>Let’s move on to the HTML. The code for the directions is first. And easy.  </vt:lpstr>
      <vt:lpstr>Now, take a look at the answer divs.    *I’m using W3 School’s Drag and Drop Tutorial’s example for the code for the draggable attribute, the event handlers, and the functions. I’ve noted which lines are from this tutorial in the comments of the code itself  using &lt;!--W3S-&gt;.   </vt:lpstr>
      <vt:lpstr>Finally, we make the sentence and the blank. </vt:lpstr>
      <vt:lpstr> Our JavaScript starts with the function drag().  *I’m using functions from W3 School’s tutorial.    </vt:lpstr>
      <vt:lpstr>Our second function is allowCrossOver() *I’m using W3 School’s functions.  </vt:lpstr>
      <vt:lpstr>Our final function is drop() *I am using W3 School’s functions </vt:lpstr>
      <vt:lpstr>Importance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meskowbo</dc:creator>
  <cp:lastModifiedBy>Michelle Skowbo</cp:lastModifiedBy>
  <cp:revision>55</cp:revision>
  <dcterms:created xsi:type="dcterms:W3CDTF">2014-05-17T21:18:16Z</dcterms:created>
  <dcterms:modified xsi:type="dcterms:W3CDTF">2014-11-02T02:26:45Z</dcterms:modified>
</cp:coreProperties>
</file>