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6" r:id="rId8"/>
    <p:sldId id="262" r:id="rId9"/>
    <p:sldId id="265" r:id="rId10"/>
    <p:sldId id="263" r:id="rId11"/>
    <p:sldId id="267" r:id="rId12"/>
    <p:sldId id="264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1" d="100"/>
          <a:sy n="51" d="100"/>
        </p:scale>
        <p:origin x="29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Projected Growth</a:t>
            </a:r>
            <a:r>
              <a:rPr lang="en-US" baseline="0"/>
              <a:t> According to the Bureau of Labor Statistics</a:t>
            </a:r>
            <a:endParaRPr lang="en-US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4.6509621065996813E-2"/>
          <c:y val="7.0778354510542499E-2"/>
          <c:w val="0.95349037893400324"/>
          <c:h val="0.9056876955275148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3"/>
                <c:pt idx="0">
                  <c:v>Interior Designers</c:v>
                </c:pt>
                <c:pt idx="1">
                  <c:v>Graphic Designers</c:v>
                </c:pt>
                <c:pt idx="2">
                  <c:v>Fashion Designers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13</c:v>
                </c:pt>
                <c:pt idx="1">
                  <c:v>7</c:v>
                </c:pt>
                <c:pt idx="2">
                  <c:v>-3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3"/>
                <c:pt idx="0">
                  <c:v>Interior Designers</c:v>
                </c:pt>
                <c:pt idx="1">
                  <c:v>Graphic Designers</c:v>
                </c:pt>
                <c:pt idx="2">
                  <c:v>Fashion Designers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Column2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3"/>
                <c:pt idx="0">
                  <c:v>Interior Designers</c:v>
                </c:pt>
                <c:pt idx="1">
                  <c:v>Graphic Designers</c:v>
                </c:pt>
                <c:pt idx="2">
                  <c:v>Fashion Designers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2914856"/>
        <c:axId val="272912896"/>
      </c:barChart>
      <c:catAx>
        <c:axId val="272914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912896"/>
        <c:crosses val="autoZero"/>
        <c:auto val="1"/>
        <c:lblAlgn val="ctr"/>
        <c:lblOffset val="100"/>
        <c:noMultiLvlLbl val="0"/>
      </c:catAx>
      <c:valAx>
        <c:axId val="272912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9148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498FF-41DB-4367-83D9-6295F9CD5A87}" type="datetimeFigureOut">
              <a:rPr lang="en-US" smtClean="0"/>
              <a:t>7/9/2015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78582-89B6-4283-8DFD-C7A8D3D5F4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25026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498FF-41DB-4367-83D9-6295F9CD5A87}" type="datetimeFigureOut">
              <a:rPr lang="en-US" smtClean="0"/>
              <a:t>7/9/2015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78582-89B6-4283-8DFD-C7A8D3D5F4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06574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498FF-41DB-4367-83D9-6295F9CD5A87}" type="datetimeFigureOut">
              <a:rPr lang="en-US" smtClean="0"/>
              <a:t>7/9/2015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78582-89B6-4283-8DFD-C7A8D3D5F4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89902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498FF-41DB-4367-83D9-6295F9CD5A87}" type="datetimeFigureOut">
              <a:rPr lang="en-US" smtClean="0"/>
              <a:t>7/9/2015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78582-89B6-4283-8DFD-C7A8D3D5F4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1327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498FF-41DB-4367-83D9-6295F9CD5A87}" type="datetimeFigureOut">
              <a:rPr lang="en-US" smtClean="0"/>
              <a:t>7/9/2015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78582-89B6-4283-8DFD-C7A8D3D5F4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4061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498FF-41DB-4367-83D9-6295F9CD5A87}" type="datetimeFigureOut">
              <a:rPr lang="en-US" smtClean="0"/>
              <a:t>7/9/2015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78582-89B6-4283-8DFD-C7A8D3D5F4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03721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498FF-41DB-4367-83D9-6295F9CD5A87}" type="datetimeFigureOut">
              <a:rPr lang="en-US" smtClean="0"/>
              <a:t>7/9/2015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78582-89B6-4283-8DFD-C7A8D3D5F4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3970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498FF-41DB-4367-83D9-6295F9CD5A87}" type="datetimeFigureOut">
              <a:rPr lang="en-US" smtClean="0"/>
              <a:t>7/9/2015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78582-89B6-4283-8DFD-C7A8D3D5F4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5003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498FF-41DB-4367-83D9-6295F9CD5A87}" type="datetimeFigureOut">
              <a:rPr lang="en-US" smtClean="0"/>
              <a:t>7/9/2015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78582-89B6-4283-8DFD-C7A8D3D5F4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3101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498FF-41DB-4367-83D9-6295F9CD5A87}" type="datetimeFigureOut">
              <a:rPr lang="en-US" smtClean="0"/>
              <a:t>7/9/2015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78582-89B6-4283-8DFD-C7A8D3D5F4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2679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498FF-41DB-4367-83D9-6295F9CD5A87}" type="datetimeFigureOut">
              <a:rPr lang="en-US" smtClean="0"/>
              <a:t>7/9/2015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78582-89B6-4283-8DFD-C7A8D3D5F4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61891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C498FF-41DB-4367-83D9-6295F9CD5A87}" type="datetimeFigureOut">
              <a:rPr lang="en-US" smtClean="0"/>
              <a:t>7/9/2015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778582-89B6-4283-8DFD-C7A8D3D5F4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8737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netonline.org/link/summary/27-1025.00" TargetMode="External"/><Relationship Id="rId2" Type="http://schemas.openxmlformats.org/officeDocument/2006/relationships/hyperlink" Target="http://www.onetonline.org/link/summary/27-1024.00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onetonline.org/link/summary/27-1022.00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Design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By Group 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85685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did we research?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Graphic Design</a:t>
            </a:r>
          </a:p>
          <a:p>
            <a:endParaRPr lang="en-US" dirty="0" smtClean="0"/>
          </a:p>
          <a:p>
            <a:r>
              <a:rPr lang="en-US" dirty="0" smtClean="0"/>
              <a:t>Interior Design</a:t>
            </a:r>
          </a:p>
          <a:p>
            <a:pPr marL="0" indent="0">
              <a:buNone/>
            </a:pPr>
            <a:r>
              <a:rPr lang="en-US" dirty="0" smtClean="0"/>
              <a:t> </a:t>
            </a:r>
          </a:p>
          <a:p>
            <a:r>
              <a:rPr lang="en-US" dirty="0" smtClean="0"/>
              <a:t>Fashion Design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24671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do designers do?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Designers are planners and creators. They imagine a tangible finished product; consider the requirements, materials, and measurements; and then they make it.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30074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Interior Designers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Choose functional and attractive furniture</a:t>
            </a:r>
          </a:p>
          <a:p>
            <a:r>
              <a:rPr lang="en-US" dirty="0" smtClean="0"/>
              <a:t>Decide on color schemes </a:t>
            </a:r>
          </a:p>
          <a:p>
            <a:r>
              <a:rPr lang="en-US" dirty="0" smtClean="0"/>
              <a:t>Determine the best layout for a given room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22716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Graphic Designers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Create images</a:t>
            </a:r>
          </a:p>
          <a:p>
            <a:r>
              <a:rPr lang="en-US" dirty="0" smtClean="0"/>
              <a:t>Arrange text and images on pages</a:t>
            </a:r>
          </a:p>
          <a:p>
            <a:r>
              <a:rPr lang="en-US" dirty="0" smtClean="0"/>
              <a:t>Plan color schemes </a:t>
            </a:r>
          </a:p>
          <a:p>
            <a:r>
              <a:rPr lang="en-US" dirty="0" smtClean="0"/>
              <a:t>Prepare copy for printing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31571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Fashion Designers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Draw sketches of clothing</a:t>
            </a:r>
          </a:p>
          <a:p>
            <a:r>
              <a:rPr lang="en-US" dirty="0" smtClean="0"/>
              <a:t>Create patterns</a:t>
            </a:r>
          </a:p>
          <a:p>
            <a:r>
              <a:rPr lang="en-US" dirty="0" smtClean="0"/>
              <a:t>Sew clothing</a:t>
            </a:r>
          </a:p>
          <a:p>
            <a:r>
              <a:rPr lang="en-US" dirty="0" smtClean="0"/>
              <a:t>Modify clothing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48659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Jargon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Aesthetics – Principles of beauty </a:t>
            </a:r>
          </a:p>
          <a:p>
            <a:r>
              <a:rPr lang="en-US" dirty="0" smtClean="0"/>
              <a:t>Layout – The way things are organized or set out</a:t>
            </a:r>
          </a:p>
          <a:p>
            <a:r>
              <a:rPr lang="en-US" dirty="0" smtClean="0"/>
              <a:t>Copy – Text that will be printed</a:t>
            </a:r>
          </a:p>
          <a:p>
            <a:r>
              <a:rPr lang="en-US" dirty="0" smtClean="0"/>
              <a:t>CAD – Computer Aided Design software helps designers create technical drawings </a:t>
            </a:r>
          </a:p>
          <a:p>
            <a:r>
              <a:rPr lang="en-US" dirty="0" smtClean="0"/>
              <a:t>Confer - Discuss</a:t>
            </a:r>
          </a:p>
          <a:p>
            <a:r>
              <a:rPr lang="en-US" dirty="0" smtClean="0"/>
              <a:t>Draft – Create a technical drawing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A useful site with design terminology is Direct Dimensions: http</a:t>
            </a:r>
            <a:r>
              <a:rPr lang="en-US" dirty="0"/>
              <a:t>://www.dirdim.com/lm_terminology.htm</a:t>
            </a:r>
          </a:p>
        </p:txBody>
      </p:sp>
    </p:spTree>
    <p:extLst>
      <p:ext uri="{BB962C8B-B14F-4D97-AF65-F5344CB8AC3E}">
        <p14:creationId xmlns:p14="http://schemas.microsoft.com/office/powerpoint/2010/main" val="38351527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Skills in Common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Fashion, graphic, and interior designers need to be able to 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find out what clients want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use CAD software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know what looks good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do accurate measurements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calculate the cost of materials </a:t>
            </a:r>
          </a:p>
          <a:p>
            <a:pPr marL="0" indent="0">
              <a:buNone/>
            </a:pPr>
            <a:r>
              <a:rPr lang="en-US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35200160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Education and Training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Graphic designers and interior designers usually need a BA. </a:t>
            </a:r>
          </a:p>
          <a:p>
            <a:r>
              <a:rPr lang="en-US" dirty="0" smtClean="0"/>
              <a:t>Fashion designers usually need an AA or a BA. </a:t>
            </a:r>
          </a:p>
          <a:p>
            <a:r>
              <a:rPr lang="en-US" dirty="0" smtClean="0"/>
              <a:t>A strong portfolio and work experience is necessary for all designers.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20238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Salary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Graphic designers make a little under $46,000 per year.</a:t>
            </a:r>
          </a:p>
          <a:p>
            <a:r>
              <a:rPr lang="en-US" dirty="0" smtClean="0"/>
              <a:t>Interior designers make $48,400 per year on average. </a:t>
            </a:r>
          </a:p>
          <a:p>
            <a:r>
              <a:rPr lang="en-US" dirty="0" smtClean="0"/>
              <a:t> Fashion designers make, on average, a little more than $64,000 per year.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82395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-1" y="0"/>
            <a:ext cx="22252067" cy="9797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2" name="Chart 11"/>
          <p:cNvGraphicFramePr/>
          <p:nvPr>
            <p:extLst>
              <p:ext uri="{D42A27DB-BD31-4B8C-83A1-F6EECF244321}">
                <p14:modId xmlns:p14="http://schemas.microsoft.com/office/powerpoint/2010/main" val="1670324573"/>
              </p:ext>
            </p:extLst>
          </p:nvPr>
        </p:nvGraphicFramePr>
        <p:xfrm>
          <a:off x="1064301" y="164892"/>
          <a:ext cx="9548734" cy="64757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162271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Bibliography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/>
              <a:t>"2012 Median Pay." </a:t>
            </a:r>
            <a:r>
              <a:rPr lang="en-US" i="1" dirty="0"/>
              <a:t>U.S. Bureau of Labor Statistics</a:t>
            </a:r>
            <a:r>
              <a:rPr lang="en-US" dirty="0"/>
              <a:t>. U.S. Bureau of Labor </a:t>
            </a:r>
            <a:r>
              <a:rPr lang="en-US" dirty="0" smtClean="0"/>
              <a:t>	Statistics</a:t>
            </a:r>
            <a:r>
              <a:rPr lang="en-US" dirty="0"/>
              <a:t>. </a:t>
            </a:r>
            <a:r>
              <a:rPr lang="en-US" dirty="0" smtClean="0"/>
              <a:t>	Web</a:t>
            </a:r>
            <a:r>
              <a:rPr lang="en-US" dirty="0"/>
              <a:t>. 9 July 2015. </a:t>
            </a:r>
          </a:p>
          <a:p>
            <a:pPr marL="0" indent="0">
              <a:buNone/>
            </a:pPr>
            <a:r>
              <a:rPr lang="en-US" dirty="0" smtClean="0"/>
              <a:t>"</a:t>
            </a:r>
            <a:r>
              <a:rPr lang="en-US" dirty="0"/>
              <a:t>27-1024.00." </a:t>
            </a:r>
            <a:r>
              <a:rPr lang="en-US" i="1" dirty="0"/>
              <a:t>O*NET </a:t>
            </a:r>
            <a:r>
              <a:rPr lang="en-US" i="1" dirty="0" err="1"/>
              <a:t>OnLine</a:t>
            </a:r>
            <a:r>
              <a:rPr lang="en-US" dirty="0"/>
              <a:t>. National Center for O*NET Development, </a:t>
            </a:r>
            <a:r>
              <a:rPr lang="en-US" dirty="0" err="1"/>
              <a:t>n.d.</a:t>
            </a:r>
            <a:r>
              <a:rPr lang="en-US" dirty="0"/>
              <a:t> </a:t>
            </a:r>
            <a:r>
              <a:rPr lang="en-US" dirty="0" smtClean="0"/>
              <a:t>	Web</a:t>
            </a:r>
            <a:r>
              <a:rPr lang="en-US" dirty="0"/>
              <a:t>. </a:t>
            </a:r>
            <a:r>
              <a:rPr lang="en-US" dirty="0" smtClean="0"/>
              <a:t>	8 </a:t>
            </a:r>
            <a:r>
              <a:rPr lang="en-US" dirty="0"/>
              <a:t>Jul. 2015. &lt;</a:t>
            </a:r>
            <a:r>
              <a:rPr lang="en-US" dirty="0">
                <a:hlinkClick r:id="rId2"/>
              </a:rPr>
              <a:t>http://</a:t>
            </a:r>
            <a:r>
              <a:rPr lang="en-US" dirty="0" smtClean="0">
                <a:hlinkClick r:id="rId2"/>
              </a:rPr>
              <a:t>www.onetonline.org/link/summary/27-</a:t>
            </a:r>
            <a:r>
              <a:rPr lang="en-US" dirty="0" smtClean="0">
                <a:solidFill>
                  <a:schemeClr val="bg1"/>
                </a:solidFill>
              </a:rPr>
              <a:t>	</a:t>
            </a:r>
            <a:r>
              <a:rPr lang="en-US" dirty="0" smtClean="0">
                <a:hlinkClick r:id="rId2"/>
              </a:rPr>
              <a:t>1024.00</a:t>
            </a:r>
            <a:r>
              <a:rPr lang="en-US" dirty="0" smtClean="0"/>
              <a:t>&gt;.</a:t>
            </a:r>
          </a:p>
          <a:p>
            <a:pPr marL="0" indent="0">
              <a:buNone/>
            </a:pPr>
            <a:r>
              <a:rPr lang="en-US" dirty="0"/>
              <a:t>"27-1025.00." </a:t>
            </a:r>
            <a:r>
              <a:rPr lang="en-US" i="1" dirty="0"/>
              <a:t>O*NET </a:t>
            </a:r>
            <a:r>
              <a:rPr lang="en-US" i="1" dirty="0" err="1"/>
              <a:t>OnLine</a:t>
            </a:r>
            <a:r>
              <a:rPr lang="en-US" dirty="0"/>
              <a:t>. National Center for O*NET Development, </a:t>
            </a:r>
            <a:r>
              <a:rPr lang="en-US" dirty="0" err="1"/>
              <a:t>n.d.</a:t>
            </a:r>
            <a:r>
              <a:rPr lang="en-US" dirty="0"/>
              <a:t> </a:t>
            </a:r>
            <a:r>
              <a:rPr lang="en-US" dirty="0" smtClean="0"/>
              <a:t>	Web</a:t>
            </a:r>
            <a:r>
              <a:rPr lang="en-US" dirty="0"/>
              <a:t>. </a:t>
            </a:r>
            <a:r>
              <a:rPr lang="en-US" dirty="0" smtClean="0"/>
              <a:t>	8 </a:t>
            </a:r>
            <a:r>
              <a:rPr lang="en-US" dirty="0"/>
              <a:t>Jul. 2015. &lt;</a:t>
            </a:r>
            <a:r>
              <a:rPr lang="en-US" dirty="0">
                <a:hlinkClick r:id="rId3"/>
              </a:rPr>
              <a:t>http://</a:t>
            </a:r>
            <a:r>
              <a:rPr lang="en-US" dirty="0" smtClean="0">
                <a:hlinkClick r:id="rId3"/>
              </a:rPr>
              <a:t>www.onetonline.org/link/summary/27-</a:t>
            </a:r>
            <a:r>
              <a:rPr lang="en-US" dirty="0" smtClean="0">
                <a:solidFill>
                  <a:schemeClr val="bg1"/>
                </a:solidFill>
              </a:rPr>
              <a:t>	</a:t>
            </a:r>
            <a:r>
              <a:rPr lang="en-US" dirty="0" smtClean="0">
                <a:hlinkClick r:id="rId3"/>
              </a:rPr>
              <a:t>1025.00</a:t>
            </a:r>
            <a:r>
              <a:rPr lang="en-US" dirty="0" smtClean="0"/>
              <a:t>&gt;.</a:t>
            </a:r>
          </a:p>
          <a:p>
            <a:endParaRPr lang="en-US" dirty="0" smtClean="0"/>
          </a:p>
          <a:p>
            <a:pPr marL="0" indent="0">
              <a:buNone/>
            </a:pPr>
            <a:r>
              <a:rPr lang="en-US" dirty="0"/>
              <a:t>"27-1022.00." </a:t>
            </a:r>
            <a:r>
              <a:rPr lang="en-US" i="1" dirty="0"/>
              <a:t>O*NET </a:t>
            </a:r>
            <a:r>
              <a:rPr lang="en-US" i="1" dirty="0" err="1"/>
              <a:t>OnLine</a:t>
            </a:r>
            <a:r>
              <a:rPr lang="en-US" dirty="0"/>
              <a:t>. National Center for O*NET Development, </a:t>
            </a:r>
            <a:r>
              <a:rPr lang="en-US" dirty="0" err="1"/>
              <a:t>n.d.</a:t>
            </a:r>
            <a:r>
              <a:rPr lang="en-US" dirty="0"/>
              <a:t> </a:t>
            </a:r>
            <a:r>
              <a:rPr lang="en-US" dirty="0" smtClean="0"/>
              <a:t>	Web</a:t>
            </a:r>
            <a:r>
              <a:rPr lang="en-US" dirty="0"/>
              <a:t>. </a:t>
            </a:r>
            <a:r>
              <a:rPr lang="en-US" dirty="0" smtClean="0"/>
              <a:t>	8 </a:t>
            </a:r>
            <a:r>
              <a:rPr lang="en-US" dirty="0"/>
              <a:t>Jul. 2015. &lt;</a:t>
            </a:r>
            <a:r>
              <a:rPr lang="en-US" dirty="0">
                <a:hlinkClick r:id="rId4"/>
              </a:rPr>
              <a:t>http://</a:t>
            </a:r>
            <a:r>
              <a:rPr lang="en-US" dirty="0" smtClean="0">
                <a:hlinkClick r:id="rId4"/>
              </a:rPr>
              <a:t>www.onetonline.org/link/summary/27-</a:t>
            </a:r>
            <a:r>
              <a:rPr lang="en-US" dirty="0" smtClean="0">
                <a:solidFill>
                  <a:schemeClr val="bg1"/>
                </a:solidFill>
              </a:rPr>
              <a:t>	</a:t>
            </a:r>
            <a:r>
              <a:rPr lang="en-US" dirty="0" smtClean="0">
                <a:hlinkClick r:id="rId4"/>
              </a:rPr>
              <a:t>1022.00</a:t>
            </a:r>
            <a:r>
              <a:rPr lang="en-US" dirty="0" smtClean="0"/>
              <a:t>&gt;.</a:t>
            </a:r>
          </a:p>
          <a:p>
            <a:pPr marL="0" indent="0">
              <a:buNone/>
            </a:pPr>
            <a:r>
              <a:rPr lang="en-US" dirty="0"/>
              <a:t>"Terminology." </a:t>
            </a:r>
            <a:r>
              <a:rPr lang="en-US" i="1" dirty="0"/>
              <a:t>Laser Scanning Definition</a:t>
            </a:r>
            <a:r>
              <a:rPr lang="en-US" dirty="0"/>
              <a:t>. Direct Dimensions. Web. 9 July 2015. </a:t>
            </a:r>
            <a:r>
              <a:rPr lang="en-US" dirty="0" smtClean="0"/>
              <a:t>	&lt;</a:t>
            </a:r>
            <a:r>
              <a:rPr lang="en-US" dirty="0"/>
              <a:t>http://www.dirdim.com/lm_terminology.htm&gt;. 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4210067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1007</TotalTime>
  <Words>269</Words>
  <Application>Microsoft Office PowerPoint</Application>
  <PresentationFormat>Widescreen</PresentationFormat>
  <Paragraphs>58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 Theme</vt:lpstr>
      <vt:lpstr>Design</vt:lpstr>
      <vt:lpstr>What did we research? </vt:lpstr>
      <vt:lpstr>What do designers do? </vt:lpstr>
      <vt:lpstr>Interior Designers</vt:lpstr>
      <vt:lpstr>Graphic Designers</vt:lpstr>
      <vt:lpstr>Fashion Designers</vt:lpstr>
      <vt:lpstr>Jargon</vt:lpstr>
      <vt:lpstr>Skills in Common</vt:lpstr>
      <vt:lpstr>Education and Training</vt:lpstr>
      <vt:lpstr>Salary</vt:lpstr>
      <vt:lpstr>PowerPoint Presentation</vt:lpstr>
      <vt:lpstr>Bibliography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Design</dc:title>
  <dc:creator>Michelle Skowbo</dc:creator>
  <cp:lastModifiedBy>Michelle Skowbo</cp:lastModifiedBy>
  <cp:revision>19</cp:revision>
  <dcterms:created xsi:type="dcterms:W3CDTF">2015-07-04T20:22:43Z</dcterms:created>
  <dcterms:modified xsi:type="dcterms:W3CDTF">2015-07-10T00:47:39Z</dcterms:modified>
</cp:coreProperties>
</file>